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4"/>
  </p:notesMasterIdLst>
  <p:sldIdLst>
    <p:sldId id="564" r:id="rId5"/>
    <p:sldId id="561" r:id="rId6"/>
    <p:sldId id="565" r:id="rId7"/>
    <p:sldId id="566" r:id="rId8"/>
    <p:sldId id="567" r:id="rId9"/>
    <p:sldId id="568" r:id="rId10"/>
    <p:sldId id="575" r:id="rId11"/>
    <p:sldId id="576" r:id="rId12"/>
    <p:sldId id="577" r:id="rId13"/>
    <p:sldId id="578" r:id="rId14"/>
    <p:sldId id="256" r:id="rId15"/>
    <p:sldId id="551" r:id="rId16"/>
    <p:sldId id="562" r:id="rId17"/>
    <p:sldId id="552" r:id="rId18"/>
    <p:sldId id="553" r:id="rId19"/>
    <p:sldId id="563" r:id="rId20"/>
    <p:sldId id="557" r:id="rId21"/>
    <p:sldId id="559" r:id="rId22"/>
    <p:sldId id="548" r:id="rId23"/>
  </p:sldIdLst>
  <p:sldSz cx="12192000" cy="6858000"/>
  <p:notesSz cx="6858000" cy="9144000"/>
  <p:embeddedFontLst>
    <p:embeddedFont>
      <p:font typeface="Aharoni" panose="02010803020104030203" pitchFamily="2" charset="-79"/>
      <p:bold r:id="rId25"/>
    </p:embeddedFont>
    <p:embeddedFont>
      <p:font typeface="Aptos Narrow" panose="020B0004020202020204" pitchFamily="34" charset="0"/>
      <p:regular r:id="rId26"/>
      <p:bold r:id="rId27"/>
      <p:italic r:id="rId28"/>
      <p:boldItalic r:id="rId29"/>
    </p:embeddedFont>
    <p:embeddedFont>
      <p:font typeface="Arial Black" panose="020B0A04020102020204" pitchFamily="34" charset="0"/>
      <p:bold r:id="rId30"/>
    </p:embeddedFont>
    <p:embeddedFont>
      <p:font typeface="Branding Black" panose="00000A00000000000000"/>
      <p:bold r:id="rId31"/>
    </p:embeddedFont>
    <p:embeddedFont>
      <p:font typeface="Verdana" panose="020B0604030504040204" pitchFamily="34" charset="0"/>
      <p:regular r:id="rId32"/>
      <p:bold r:id="rId33"/>
      <p:italic r:id="rId34"/>
      <p:boldItalic r:id="rId35"/>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3333FF"/>
    <a:srgbClr val="E7428F"/>
    <a:srgbClr val="005CA8"/>
    <a:srgbClr val="14233C"/>
    <a:srgbClr val="00FF99"/>
    <a:srgbClr val="0000CC"/>
    <a:srgbClr val="14143C"/>
    <a:srgbClr val="FFFFFF"/>
    <a:srgbClr val="0635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247" autoAdjust="0"/>
  </p:normalViewPr>
  <p:slideViewPr>
    <p:cSldViewPr snapToGrid="0">
      <p:cViewPr varScale="1">
        <p:scale>
          <a:sx n="111" d="100"/>
          <a:sy n="111" d="100"/>
        </p:scale>
        <p:origin x="534" y="78"/>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E9325-8DA9-46CE-96CB-F32884D73040}" type="datetimeFigureOut">
              <a:rPr lang="pt-BR" smtClean="0"/>
              <a:t>23/05/2025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BF7F27-17E6-486A-807B-6CDDD6006C12}" type="slidenum">
              <a:rPr lang="pt-BR" smtClean="0"/>
              <a:t>‹nº›</a:t>
            </a:fld>
            <a:endParaRPr lang="pt-BR"/>
          </a:p>
        </p:txBody>
      </p:sp>
    </p:spTree>
    <p:extLst>
      <p:ext uri="{BB962C8B-B14F-4D97-AF65-F5344CB8AC3E}">
        <p14:creationId xmlns:p14="http://schemas.microsoft.com/office/powerpoint/2010/main" val="3379828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a:t>
            </a:fld>
            <a:endParaRPr lang="pt-BR"/>
          </a:p>
        </p:txBody>
      </p:sp>
    </p:spTree>
    <p:extLst>
      <p:ext uri="{BB962C8B-B14F-4D97-AF65-F5344CB8AC3E}">
        <p14:creationId xmlns:p14="http://schemas.microsoft.com/office/powerpoint/2010/main" val="4169425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2</a:t>
            </a:fld>
            <a:endParaRPr lang="pt-BR"/>
          </a:p>
        </p:txBody>
      </p:sp>
    </p:spTree>
    <p:extLst>
      <p:ext uri="{BB962C8B-B14F-4D97-AF65-F5344CB8AC3E}">
        <p14:creationId xmlns:p14="http://schemas.microsoft.com/office/powerpoint/2010/main" val="369652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11</a:t>
            </a:fld>
            <a:endParaRPr lang="pt-BR"/>
          </a:p>
        </p:txBody>
      </p:sp>
    </p:spTree>
    <p:extLst>
      <p:ext uri="{BB962C8B-B14F-4D97-AF65-F5344CB8AC3E}">
        <p14:creationId xmlns:p14="http://schemas.microsoft.com/office/powerpoint/2010/main" val="4169425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419"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14</a:t>
            </a:fld>
            <a:endParaRPr lang="pt-BR"/>
          </a:p>
        </p:txBody>
      </p:sp>
    </p:spTree>
    <p:extLst>
      <p:ext uri="{BB962C8B-B14F-4D97-AF65-F5344CB8AC3E}">
        <p14:creationId xmlns:p14="http://schemas.microsoft.com/office/powerpoint/2010/main" val="1664989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419"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15</a:t>
            </a:fld>
            <a:endParaRPr lang="pt-BR"/>
          </a:p>
        </p:txBody>
      </p:sp>
    </p:spTree>
    <p:extLst>
      <p:ext uri="{BB962C8B-B14F-4D97-AF65-F5344CB8AC3E}">
        <p14:creationId xmlns:p14="http://schemas.microsoft.com/office/powerpoint/2010/main" val="352903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419"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16</a:t>
            </a:fld>
            <a:endParaRPr lang="pt-BR"/>
          </a:p>
        </p:txBody>
      </p:sp>
    </p:spTree>
    <p:extLst>
      <p:ext uri="{BB962C8B-B14F-4D97-AF65-F5344CB8AC3E}">
        <p14:creationId xmlns:p14="http://schemas.microsoft.com/office/powerpoint/2010/main" val="43742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E62BDF-55A3-4359-BA31-FE5A870783B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66755FA-CE4D-4C1E-A2DB-8B523A438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7436673-EAD0-4ECD-9F10-0439BB84141A}"/>
              </a:ext>
            </a:extLst>
          </p:cNvPr>
          <p:cNvSpPr>
            <a:spLocks noGrp="1"/>
          </p:cNvSpPr>
          <p:nvPr>
            <p:ph type="dt" sz="half" idx="10"/>
          </p:nvPr>
        </p:nvSpPr>
        <p:spPr/>
        <p:txBody>
          <a:bodyPr/>
          <a:lstStyle/>
          <a:p>
            <a:fld id="{D811D2C6-0C19-402A-B6FC-03CA42DF813C}" type="datetimeFigureOut">
              <a:rPr lang="pt-BR" smtClean="0"/>
              <a:t>23/05/2025</a:t>
            </a:fld>
            <a:endParaRPr lang="pt-BR"/>
          </a:p>
        </p:txBody>
      </p:sp>
      <p:sp>
        <p:nvSpPr>
          <p:cNvPr id="5" name="Espaço Reservado para Rodapé 4">
            <a:extLst>
              <a:ext uri="{FF2B5EF4-FFF2-40B4-BE49-F238E27FC236}">
                <a16:creationId xmlns:a16="http://schemas.microsoft.com/office/drawing/2014/main" id="{FC2FC3D2-526E-4C2B-865F-3445215C14B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FD8C97B-E882-4DD1-9D4A-082710D8506D}"/>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52407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ABBD3-4ADB-47C2-ACCE-C2C4A14E510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6386541-0DA2-433C-8B93-B6F82AD13FD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8DDCCF4-C36D-4AB0-B312-FD43FE5AF492}"/>
              </a:ext>
            </a:extLst>
          </p:cNvPr>
          <p:cNvSpPr>
            <a:spLocks noGrp="1"/>
          </p:cNvSpPr>
          <p:nvPr>
            <p:ph type="dt" sz="half" idx="10"/>
          </p:nvPr>
        </p:nvSpPr>
        <p:spPr/>
        <p:txBody>
          <a:bodyPr/>
          <a:lstStyle/>
          <a:p>
            <a:fld id="{D811D2C6-0C19-402A-B6FC-03CA42DF813C}" type="datetimeFigureOut">
              <a:rPr lang="pt-BR" smtClean="0"/>
              <a:t>23/05/2025</a:t>
            </a:fld>
            <a:endParaRPr lang="pt-BR"/>
          </a:p>
        </p:txBody>
      </p:sp>
      <p:sp>
        <p:nvSpPr>
          <p:cNvPr id="5" name="Espaço Reservado para Rodapé 4">
            <a:extLst>
              <a:ext uri="{FF2B5EF4-FFF2-40B4-BE49-F238E27FC236}">
                <a16:creationId xmlns:a16="http://schemas.microsoft.com/office/drawing/2014/main" id="{AA0D0A6B-71DF-4DF7-9DDB-85AD33E148D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388E9C3-E0FA-408B-BA96-FC61415C3D2A}"/>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317182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151F0B3-9322-40CD-A0D6-06C5123A413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419A878F-C9A0-47F4-BBC6-725E9B6799AC}"/>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9A7D25A-E614-471D-85C8-F8EC1CCAC285}"/>
              </a:ext>
            </a:extLst>
          </p:cNvPr>
          <p:cNvSpPr>
            <a:spLocks noGrp="1"/>
          </p:cNvSpPr>
          <p:nvPr>
            <p:ph type="dt" sz="half" idx="10"/>
          </p:nvPr>
        </p:nvSpPr>
        <p:spPr/>
        <p:txBody>
          <a:bodyPr/>
          <a:lstStyle/>
          <a:p>
            <a:fld id="{D811D2C6-0C19-402A-B6FC-03CA42DF813C}" type="datetimeFigureOut">
              <a:rPr lang="pt-BR" smtClean="0"/>
              <a:t>23/05/2025</a:t>
            </a:fld>
            <a:endParaRPr lang="pt-BR"/>
          </a:p>
        </p:txBody>
      </p:sp>
      <p:sp>
        <p:nvSpPr>
          <p:cNvPr id="5" name="Espaço Reservado para Rodapé 4">
            <a:extLst>
              <a:ext uri="{FF2B5EF4-FFF2-40B4-BE49-F238E27FC236}">
                <a16:creationId xmlns:a16="http://schemas.microsoft.com/office/drawing/2014/main" id="{7EE81F79-DF67-42CB-9203-6B07D1FF242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1DEDA0E-35E4-40CC-A120-47D810AF9E50}"/>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351449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2B4F5-F576-4336-AB2C-79756B59EF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D9EB364-8B5D-498F-AA08-28AC6DDFA38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4C703B3-D1A9-4247-A00F-3B2728F6F664}"/>
              </a:ext>
            </a:extLst>
          </p:cNvPr>
          <p:cNvSpPr>
            <a:spLocks noGrp="1"/>
          </p:cNvSpPr>
          <p:nvPr>
            <p:ph type="dt" sz="half" idx="10"/>
          </p:nvPr>
        </p:nvSpPr>
        <p:spPr/>
        <p:txBody>
          <a:bodyPr/>
          <a:lstStyle/>
          <a:p>
            <a:fld id="{D811D2C6-0C19-402A-B6FC-03CA42DF813C}" type="datetimeFigureOut">
              <a:rPr lang="pt-BR" smtClean="0"/>
              <a:t>23/05/2025</a:t>
            </a:fld>
            <a:endParaRPr lang="pt-BR"/>
          </a:p>
        </p:txBody>
      </p:sp>
      <p:sp>
        <p:nvSpPr>
          <p:cNvPr id="5" name="Espaço Reservado para Rodapé 4">
            <a:extLst>
              <a:ext uri="{FF2B5EF4-FFF2-40B4-BE49-F238E27FC236}">
                <a16:creationId xmlns:a16="http://schemas.microsoft.com/office/drawing/2014/main" id="{22F5DB94-B547-4728-AC1C-E53065D2B2F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2EA2F54-2E27-4953-BACE-AE13B0E2F630}"/>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177322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EB7F82-3D00-4F26-8981-57D79D7C956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3A372C0-6A2C-432B-9089-477965669D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F444E79C-E377-4DA2-809C-2DD4804949F7}"/>
              </a:ext>
            </a:extLst>
          </p:cNvPr>
          <p:cNvSpPr>
            <a:spLocks noGrp="1"/>
          </p:cNvSpPr>
          <p:nvPr>
            <p:ph type="dt" sz="half" idx="10"/>
          </p:nvPr>
        </p:nvSpPr>
        <p:spPr/>
        <p:txBody>
          <a:bodyPr/>
          <a:lstStyle/>
          <a:p>
            <a:fld id="{D811D2C6-0C19-402A-B6FC-03CA42DF813C}" type="datetimeFigureOut">
              <a:rPr lang="pt-BR" smtClean="0"/>
              <a:t>23/05/2025</a:t>
            </a:fld>
            <a:endParaRPr lang="pt-BR"/>
          </a:p>
        </p:txBody>
      </p:sp>
      <p:sp>
        <p:nvSpPr>
          <p:cNvPr id="5" name="Espaço Reservado para Rodapé 4">
            <a:extLst>
              <a:ext uri="{FF2B5EF4-FFF2-40B4-BE49-F238E27FC236}">
                <a16:creationId xmlns:a16="http://schemas.microsoft.com/office/drawing/2014/main" id="{DECC8312-30D6-40A6-AE5E-22D0D1534F3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D2D5530-B4A4-4B7E-BE04-F268B7573069}"/>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77551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EAA91-972E-43AD-935B-FF3C50D5995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8E24CBC-A609-407D-B2EB-20429A723C45}"/>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0E39730-187A-4DC3-A51D-7C0C7F01D2A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C1C629C-E5A5-4A51-A963-0D3CDD8AFB54}"/>
              </a:ext>
            </a:extLst>
          </p:cNvPr>
          <p:cNvSpPr>
            <a:spLocks noGrp="1"/>
          </p:cNvSpPr>
          <p:nvPr>
            <p:ph type="dt" sz="half" idx="10"/>
          </p:nvPr>
        </p:nvSpPr>
        <p:spPr/>
        <p:txBody>
          <a:bodyPr/>
          <a:lstStyle/>
          <a:p>
            <a:fld id="{D811D2C6-0C19-402A-B6FC-03CA42DF813C}" type="datetimeFigureOut">
              <a:rPr lang="pt-BR" smtClean="0"/>
              <a:t>23/05/2025</a:t>
            </a:fld>
            <a:endParaRPr lang="pt-BR"/>
          </a:p>
        </p:txBody>
      </p:sp>
      <p:sp>
        <p:nvSpPr>
          <p:cNvPr id="6" name="Espaço Reservado para Rodapé 5">
            <a:extLst>
              <a:ext uri="{FF2B5EF4-FFF2-40B4-BE49-F238E27FC236}">
                <a16:creationId xmlns:a16="http://schemas.microsoft.com/office/drawing/2014/main" id="{73A29704-CF6F-4C1C-8121-F60577AAF67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204E341-3670-4B07-93A9-D98AC0BDBDD2}"/>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1338948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65CFC-6AAC-40F7-A918-5854BFFC8264}"/>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9FDA649A-2E95-478C-A5A1-722AA7A0B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AF3F62C3-8649-4D0B-B304-2947739B4C2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0198DCF-49F7-4573-89EE-9E805C709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AAB5089-9445-4E46-814C-10BAC4C5044F}"/>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CF16FB-52AB-47A5-90F8-0005AFA92F11}"/>
              </a:ext>
            </a:extLst>
          </p:cNvPr>
          <p:cNvSpPr>
            <a:spLocks noGrp="1"/>
          </p:cNvSpPr>
          <p:nvPr>
            <p:ph type="dt" sz="half" idx="10"/>
          </p:nvPr>
        </p:nvSpPr>
        <p:spPr/>
        <p:txBody>
          <a:bodyPr/>
          <a:lstStyle/>
          <a:p>
            <a:fld id="{D811D2C6-0C19-402A-B6FC-03CA42DF813C}" type="datetimeFigureOut">
              <a:rPr lang="pt-BR" smtClean="0"/>
              <a:t>23/05/2025</a:t>
            </a:fld>
            <a:endParaRPr lang="pt-BR"/>
          </a:p>
        </p:txBody>
      </p:sp>
      <p:sp>
        <p:nvSpPr>
          <p:cNvPr id="8" name="Espaço Reservado para Rodapé 7">
            <a:extLst>
              <a:ext uri="{FF2B5EF4-FFF2-40B4-BE49-F238E27FC236}">
                <a16:creationId xmlns:a16="http://schemas.microsoft.com/office/drawing/2014/main" id="{C646CDFE-9004-47E6-A90F-2D8FA4CAF07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EF2D4C0-ACC1-495C-A975-3EC3663D563A}"/>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891295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F23C3-2049-4956-902E-96979F19A358}"/>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5102D2F5-936E-47EF-B814-EC21D0136394}"/>
              </a:ext>
            </a:extLst>
          </p:cNvPr>
          <p:cNvSpPr>
            <a:spLocks noGrp="1"/>
          </p:cNvSpPr>
          <p:nvPr>
            <p:ph type="dt" sz="half" idx="10"/>
          </p:nvPr>
        </p:nvSpPr>
        <p:spPr/>
        <p:txBody>
          <a:bodyPr/>
          <a:lstStyle/>
          <a:p>
            <a:fld id="{D811D2C6-0C19-402A-B6FC-03CA42DF813C}" type="datetimeFigureOut">
              <a:rPr lang="pt-BR" smtClean="0"/>
              <a:t>23/05/2025</a:t>
            </a:fld>
            <a:endParaRPr lang="pt-BR"/>
          </a:p>
        </p:txBody>
      </p:sp>
      <p:sp>
        <p:nvSpPr>
          <p:cNvPr id="4" name="Espaço Reservado para Rodapé 3">
            <a:extLst>
              <a:ext uri="{FF2B5EF4-FFF2-40B4-BE49-F238E27FC236}">
                <a16:creationId xmlns:a16="http://schemas.microsoft.com/office/drawing/2014/main" id="{A63F4FC0-4572-49B8-BA7B-0A4E429C3026}"/>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C829344-4808-4C1A-9050-839C50AFD71C}"/>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837636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A0CC7297-4CB5-43CC-A966-E66AA7E8676B}"/>
              </a:ext>
            </a:extLst>
          </p:cNvPr>
          <p:cNvSpPr>
            <a:spLocks noGrp="1"/>
          </p:cNvSpPr>
          <p:nvPr>
            <p:ph type="dt" sz="half" idx="10"/>
          </p:nvPr>
        </p:nvSpPr>
        <p:spPr/>
        <p:txBody>
          <a:bodyPr/>
          <a:lstStyle/>
          <a:p>
            <a:fld id="{D811D2C6-0C19-402A-B6FC-03CA42DF813C}" type="datetimeFigureOut">
              <a:rPr lang="pt-BR" smtClean="0"/>
              <a:t>23/05/2025</a:t>
            </a:fld>
            <a:endParaRPr lang="pt-BR"/>
          </a:p>
        </p:txBody>
      </p:sp>
      <p:sp>
        <p:nvSpPr>
          <p:cNvPr id="3" name="Espaço Reservado para Rodapé 2">
            <a:extLst>
              <a:ext uri="{FF2B5EF4-FFF2-40B4-BE49-F238E27FC236}">
                <a16:creationId xmlns:a16="http://schemas.microsoft.com/office/drawing/2014/main" id="{884364DA-502F-4EC2-A1D3-BD6E92B184E1}"/>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76589A4-E47B-49F0-AA39-436597167CF5}"/>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21902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DA515-43EF-43CF-8E42-5F33E40AB7A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C761A49-343C-43CA-BB81-D49E53738C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AC5682B4-8B98-4DB7-85BB-EA8DB8CD4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39E9BBA-C075-4623-AB75-D291775849CD}"/>
              </a:ext>
            </a:extLst>
          </p:cNvPr>
          <p:cNvSpPr>
            <a:spLocks noGrp="1"/>
          </p:cNvSpPr>
          <p:nvPr>
            <p:ph type="dt" sz="half" idx="10"/>
          </p:nvPr>
        </p:nvSpPr>
        <p:spPr/>
        <p:txBody>
          <a:bodyPr/>
          <a:lstStyle/>
          <a:p>
            <a:fld id="{D811D2C6-0C19-402A-B6FC-03CA42DF813C}" type="datetimeFigureOut">
              <a:rPr lang="pt-BR" smtClean="0"/>
              <a:t>23/05/2025</a:t>
            </a:fld>
            <a:endParaRPr lang="pt-BR"/>
          </a:p>
        </p:txBody>
      </p:sp>
      <p:sp>
        <p:nvSpPr>
          <p:cNvPr id="6" name="Espaço Reservado para Rodapé 5">
            <a:extLst>
              <a:ext uri="{FF2B5EF4-FFF2-40B4-BE49-F238E27FC236}">
                <a16:creationId xmlns:a16="http://schemas.microsoft.com/office/drawing/2014/main" id="{6BF9C316-E81A-46C8-9C6A-904DEBD6F38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951C8F5-E3ED-461E-9FE9-B58E2C444164}"/>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47338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E232B-D5E6-4D1F-9B63-C8BA5073AC2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2495430-687C-4BEC-B052-693A7F3721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E3F74E9-A123-48F0-93EA-D084BBABC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2852C1B-FAA1-440A-89BC-EBC619598C6A}"/>
              </a:ext>
            </a:extLst>
          </p:cNvPr>
          <p:cNvSpPr>
            <a:spLocks noGrp="1"/>
          </p:cNvSpPr>
          <p:nvPr>
            <p:ph type="dt" sz="half" idx="10"/>
          </p:nvPr>
        </p:nvSpPr>
        <p:spPr/>
        <p:txBody>
          <a:bodyPr/>
          <a:lstStyle/>
          <a:p>
            <a:fld id="{D811D2C6-0C19-402A-B6FC-03CA42DF813C}" type="datetimeFigureOut">
              <a:rPr lang="pt-BR" smtClean="0"/>
              <a:t>23/05/2025</a:t>
            </a:fld>
            <a:endParaRPr lang="pt-BR"/>
          </a:p>
        </p:txBody>
      </p:sp>
      <p:sp>
        <p:nvSpPr>
          <p:cNvPr id="6" name="Espaço Reservado para Rodapé 5">
            <a:extLst>
              <a:ext uri="{FF2B5EF4-FFF2-40B4-BE49-F238E27FC236}">
                <a16:creationId xmlns:a16="http://schemas.microsoft.com/office/drawing/2014/main" id="{6F1B23D3-7B13-4A89-90D9-CA9426DE4BF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32D7791-FAE3-445A-BE6D-F96A2DF16BC5}"/>
              </a:ext>
            </a:extLst>
          </p:cNvPr>
          <p:cNvSpPr>
            <a:spLocks noGrp="1"/>
          </p:cNvSpPr>
          <p:nvPr>
            <p:ph type="sldNum" sz="quarter" idx="12"/>
          </p:nvPr>
        </p:nvSpPr>
        <p:spPr/>
        <p:txBody>
          <a:bodyPr/>
          <a:lstStyle/>
          <a:p>
            <a:fld id="{D7B69A22-6C8A-4A08-A396-F88B819753A7}" type="slidenum">
              <a:rPr lang="pt-BR" smtClean="0"/>
              <a:t>‹nº›</a:t>
            </a:fld>
            <a:endParaRPr lang="pt-BR"/>
          </a:p>
        </p:txBody>
      </p:sp>
    </p:spTree>
    <p:extLst>
      <p:ext uri="{BB962C8B-B14F-4D97-AF65-F5344CB8AC3E}">
        <p14:creationId xmlns:p14="http://schemas.microsoft.com/office/powerpoint/2010/main" val="364078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4437514-29E1-4584-9726-F84BB3B905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B81F8FE-BF05-42FE-8B1E-007684C321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337ED45-0F6A-4268-8038-905D90C3B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1D2C6-0C19-402A-B6FC-03CA42DF813C}" type="datetimeFigureOut">
              <a:rPr lang="pt-BR" smtClean="0"/>
              <a:t>23/05/2025</a:t>
            </a:fld>
            <a:endParaRPr lang="pt-BR"/>
          </a:p>
        </p:txBody>
      </p:sp>
      <p:sp>
        <p:nvSpPr>
          <p:cNvPr id="5" name="Espaço Reservado para Rodapé 4">
            <a:extLst>
              <a:ext uri="{FF2B5EF4-FFF2-40B4-BE49-F238E27FC236}">
                <a16:creationId xmlns:a16="http://schemas.microsoft.com/office/drawing/2014/main" id="{EEBE3C11-BBE0-4DD0-B0F8-9CE7F5C405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E0BBF59-9448-4D5E-8ABB-608DFDEFFB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69A22-6C8A-4A08-A396-F88B819753A7}" type="slidenum">
              <a:rPr lang="pt-BR" smtClean="0"/>
              <a:t>‹nº›</a:t>
            </a:fld>
            <a:endParaRPr lang="pt-BR"/>
          </a:p>
        </p:txBody>
      </p:sp>
    </p:spTree>
    <p:extLst>
      <p:ext uri="{BB962C8B-B14F-4D97-AF65-F5344CB8AC3E}">
        <p14:creationId xmlns:p14="http://schemas.microsoft.com/office/powerpoint/2010/main" val="3983860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svg"/><Relationship Id="rId2" Type="http://schemas.openxmlformats.org/officeDocument/2006/relationships/notesSlide" Target="../notesSlides/notesSlide3.xml"/><Relationship Id="rId16"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14"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Grp="1" noRot="1" noChangeAspect="1" noMove="1" noResize="1" noEditPoints="1" noAdjustHandles="1" noChangeArrowheads="1" noChangeShapeType="1" noCrop="1"/>
          </p:cNvPicPr>
          <p:nvPr/>
        </p:nvPicPr>
        <p:blipFill>
          <a:blip r:embed="rId5" cstate="email">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a:ext>
            </a:extLst>
          </a:blip>
          <a:stretch>
            <a:fillRect/>
          </a:stretch>
        </p:blipFill>
        <p:spPr>
          <a:xfrm>
            <a:off x="30835" y="-4373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31290" y="964986"/>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1083" y="11399"/>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1879030" y="2223887"/>
            <a:ext cx="9379519" cy="1938992"/>
          </a:xfrm>
          <a:prstGeom prst="rect">
            <a:avLst/>
          </a:prstGeom>
          <a:noFill/>
        </p:spPr>
        <p:txBody>
          <a:bodyPr wrap="square" rtlCol="0">
            <a:spAutoFit/>
          </a:bodyPr>
          <a:lstStyle/>
          <a:p>
            <a:pPr algn="ctr"/>
            <a:r>
              <a:rPr lang="pt-BR" sz="6000" b="1" dirty="0">
                <a:ln>
                  <a:solidFill>
                    <a:schemeClr val="tx1"/>
                  </a:solidFill>
                </a:ln>
                <a:solidFill>
                  <a:schemeClr val="bg1"/>
                </a:solidFill>
                <a:latin typeface="Branding Black" panose="00000A00000000000000" pitchFamily="50" charset="0"/>
              </a:rPr>
              <a:t>MODELAGEM DO SISTEMA – TBIT MANAGER</a:t>
            </a: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24350" y="454039"/>
            <a:ext cx="404970" cy="1099553"/>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1641230" y="1830152"/>
            <a:ext cx="9856671" cy="30014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1139345" y="52529"/>
            <a:ext cx="360125" cy="4779072"/>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639AC20-D6DF-9838-26A6-06F2461FE7CF}"/>
              </a:ext>
            </a:extLst>
          </p:cNvPr>
          <p:cNvSpPr txBox="1"/>
          <p:nvPr/>
        </p:nvSpPr>
        <p:spPr>
          <a:xfrm>
            <a:off x="240417" y="6002487"/>
            <a:ext cx="3231220" cy="584775"/>
          </a:xfrm>
          <a:prstGeom prst="rect">
            <a:avLst/>
          </a:prstGeom>
          <a:noFill/>
        </p:spPr>
        <p:txBody>
          <a:bodyPr wrap="square" rtlCol="0">
            <a:spAutoFit/>
          </a:bodyPr>
          <a:lstStyle/>
          <a:p>
            <a:pPr algn="just"/>
            <a:r>
              <a:rPr lang="pt-BR" sz="3200" b="1" dirty="0">
                <a:ln>
                  <a:solidFill>
                    <a:srgbClr val="002060"/>
                  </a:solidFill>
                </a:ln>
                <a:solidFill>
                  <a:schemeClr val="bg1"/>
                </a:solidFill>
                <a:latin typeface="Branding Black" panose="00000A00000000000000" pitchFamily="50" charset="0"/>
              </a:rPr>
              <a:t>Prof. </a:t>
            </a:r>
            <a:r>
              <a:rPr lang="pt-BR" sz="3200" b="1" dirty="0" err="1">
                <a:ln>
                  <a:solidFill>
                    <a:srgbClr val="002060"/>
                  </a:solidFill>
                </a:ln>
                <a:solidFill>
                  <a:schemeClr val="bg1"/>
                </a:solidFill>
                <a:latin typeface="Branding Black" panose="00000A00000000000000" pitchFamily="50" charset="0"/>
              </a:rPr>
              <a:t>Roselene</a:t>
            </a:r>
            <a:r>
              <a:rPr lang="pt-BR" sz="3200" b="1" dirty="0">
                <a:ln>
                  <a:solidFill>
                    <a:srgbClr val="002060"/>
                  </a:solidFill>
                </a:ln>
                <a:solidFill>
                  <a:schemeClr val="bg1"/>
                </a:solidFill>
                <a:latin typeface="Branding Black" panose="00000A00000000000000" pitchFamily="50" charset="0"/>
              </a:rPr>
              <a:t> </a:t>
            </a:r>
          </a:p>
        </p:txBody>
      </p:sp>
      <p:grpSp>
        <p:nvGrpSpPr>
          <p:cNvPr id="14" name="Agrupar 13">
            <a:extLst>
              <a:ext uri="{FF2B5EF4-FFF2-40B4-BE49-F238E27FC236}">
                <a16:creationId xmlns:a16="http://schemas.microsoft.com/office/drawing/2014/main" id="{84BE00B7-45F4-6CE4-B171-F47517ABD2CD}"/>
              </a:ext>
            </a:extLst>
          </p:cNvPr>
          <p:cNvGrpSpPr/>
          <p:nvPr/>
        </p:nvGrpSpPr>
        <p:grpSpPr>
          <a:xfrm>
            <a:off x="6001019" y="5840400"/>
            <a:ext cx="6096000" cy="1127121"/>
            <a:chOff x="714916" y="6184918"/>
            <a:chExt cx="6096000" cy="1127121"/>
          </a:xfrm>
        </p:grpSpPr>
        <p:grpSp>
          <p:nvGrpSpPr>
            <p:cNvPr id="13" name="Agrupar 12">
              <a:extLst>
                <a:ext uri="{FF2B5EF4-FFF2-40B4-BE49-F238E27FC236}">
                  <a16:creationId xmlns:a16="http://schemas.microsoft.com/office/drawing/2014/main" id="{741A1557-6D28-2FF9-7557-C160ED235D4C}"/>
                </a:ext>
              </a:extLst>
            </p:cNvPr>
            <p:cNvGrpSpPr/>
            <p:nvPr/>
          </p:nvGrpSpPr>
          <p:grpSpPr>
            <a:xfrm>
              <a:off x="4507903" y="6184918"/>
              <a:ext cx="2133600" cy="1127121"/>
              <a:chOff x="11316237" y="4704108"/>
              <a:chExt cx="2133600" cy="1127121"/>
            </a:xfrm>
          </p:grpSpPr>
          <p:sp>
            <p:nvSpPr>
              <p:cNvPr id="10" name="Retângulo 9">
                <a:extLst>
                  <a:ext uri="{FF2B5EF4-FFF2-40B4-BE49-F238E27FC236}">
                    <a16:creationId xmlns:a16="http://schemas.microsoft.com/office/drawing/2014/main" id="{B79AF74E-23E7-CC04-7147-EF32507A0548}"/>
                  </a:ext>
                </a:extLst>
              </p:cNvPr>
              <p:cNvSpPr/>
              <p:nvPr/>
            </p:nvSpPr>
            <p:spPr>
              <a:xfrm>
                <a:off x="11411888" y="5024846"/>
                <a:ext cx="1909150" cy="4856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FIESC">
                <a:extLst>
                  <a:ext uri="{FF2B5EF4-FFF2-40B4-BE49-F238E27FC236}">
                    <a16:creationId xmlns:a16="http://schemas.microsoft.com/office/drawing/2014/main" id="{F69147E4-F541-C503-7CDA-10142697A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6237" y="4704108"/>
                <a:ext cx="2133600" cy="1127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Agrupar 11">
              <a:extLst>
                <a:ext uri="{FF2B5EF4-FFF2-40B4-BE49-F238E27FC236}">
                  <a16:creationId xmlns:a16="http://schemas.microsoft.com/office/drawing/2014/main" id="{BE9F89A4-E230-578B-02A3-8F02DE4AFF8F}"/>
                </a:ext>
              </a:extLst>
            </p:cNvPr>
            <p:cNvGrpSpPr/>
            <p:nvPr/>
          </p:nvGrpSpPr>
          <p:grpSpPr>
            <a:xfrm>
              <a:off x="714916" y="6969796"/>
              <a:ext cx="6096000" cy="276999"/>
              <a:chOff x="7167967" y="7007403"/>
              <a:chExt cx="6096000" cy="276999"/>
            </a:xfrm>
          </p:grpSpPr>
          <p:sp>
            <p:nvSpPr>
              <p:cNvPr id="7" name="Retângulo 6">
                <a:extLst>
                  <a:ext uri="{FF2B5EF4-FFF2-40B4-BE49-F238E27FC236}">
                    <a16:creationId xmlns:a16="http://schemas.microsoft.com/office/drawing/2014/main" id="{53DD76F8-FEDE-0490-8FD6-FC99520FA603}"/>
                  </a:ext>
                </a:extLst>
              </p:cNvPr>
              <p:cNvSpPr/>
              <p:nvPr/>
            </p:nvSpPr>
            <p:spPr>
              <a:xfrm>
                <a:off x="7167967" y="7054587"/>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sp>
            <p:nvSpPr>
              <p:cNvPr id="9" name="CaixaDeTexto 8">
                <a:extLst>
                  <a:ext uri="{FF2B5EF4-FFF2-40B4-BE49-F238E27FC236}">
                    <a16:creationId xmlns:a16="http://schemas.microsoft.com/office/drawing/2014/main" id="{646A4467-A1FC-CB2D-A849-25EA6842EE93}"/>
                  </a:ext>
                </a:extLst>
              </p:cNvPr>
              <p:cNvSpPr txBox="1"/>
              <p:nvPr/>
            </p:nvSpPr>
            <p:spPr>
              <a:xfrm>
                <a:off x="11239794" y="7007403"/>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grpSp>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4098" y="449246"/>
            <a:ext cx="733425" cy="514350"/>
          </a:xfrm>
          <a:prstGeom prst="rect">
            <a:avLst/>
          </a:prstGeom>
        </p:spPr>
      </p:pic>
    </p:spTree>
    <p:extLst>
      <p:ext uri="{BB962C8B-B14F-4D97-AF65-F5344CB8AC3E}">
        <p14:creationId xmlns:p14="http://schemas.microsoft.com/office/powerpoint/2010/main" val="2558587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5859379" y="1495589"/>
            <a:ext cx="5740065" cy="5016758"/>
          </a:xfrm>
          <a:prstGeom prst="rect">
            <a:avLst/>
          </a:prstGeom>
          <a:noFill/>
        </p:spPr>
        <p:txBody>
          <a:bodyPr wrap="square" rtlCol="0">
            <a:spAutoFit/>
          </a:bodyPr>
          <a:lstStyle/>
          <a:p>
            <a:pPr algn="ctr"/>
            <a:r>
              <a:rPr lang="pt-BR" sz="3200" b="1" i="0" u="none" strike="noStrike" dirty="0" err="1">
                <a:solidFill>
                  <a:srgbClr val="000000"/>
                </a:solidFill>
                <a:effectLst/>
                <a:latin typeface="Verdana" panose="020B0604030504040204" pitchFamily="34" charset="0"/>
                <a:ea typeface="Verdana" panose="020B0604030504040204" pitchFamily="34" charset="0"/>
              </a:rPr>
              <a:t>Menu_administrador</a:t>
            </a:r>
            <a:r>
              <a:rPr lang="pt-BR" sz="3200" b="0" i="0" u="none" strike="noStrike" dirty="0">
                <a:solidFill>
                  <a:srgbClr val="000000"/>
                </a:solidFill>
                <a:effectLst/>
                <a:latin typeface="Verdana" panose="020B0604030504040204" pitchFamily="34" charset="0"/>
                <a:ea typeface="Verdana" panose="020B0604030504040204" pitchFamily="34" charset="0"/>
              </a:rPr>
              <a:t>: Controle total do sistema, incluindo gerenciamento de </a:t>
            </a:r>
            <a:r>
              <a:rPr lang="pt-BR" sz="3200" b="1" i="0" u="none" strike="noStrike" dirty="0">
                <a:solidFill>
                  <a:srgbClr val="000000"/>
                </a:solidFill>
                <a:effectLst/>
                <a:latin typeface="Verdana" panose="020B0604030504040204" pitchFamily="34" charset="0"/>
                <a:ea typeface="Verdana" panose="020B0604030504040204" pitchFamily="34" charset="0"/>
              </a:rPr>
              <a:t>Funcionário</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Fornecedor</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Produtos</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Cliente</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Pedido</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Estoque</a:t>
            </a:r>
            <a:r>
              <a:rPr lang="pt-BR" sz="3200" b="0" i="0" u="none" strike="noStrike" dirty="0">
                <a:solidFill>
                  <a:srgbClr val="000000"/>
                </a:solidFill>
                <a:effectLst/>
                <a:latin typeface="Verdana" panose="020B0604030504040204" pitchFamily="34" charset="0"/>
                <a:ea typeface="Verdana" panose="020B0604030504040204" pitchFamily="34" charset="0"/>
              </a:rPr>
              <a:t>, </a:t>
            </a:r>
            <a:r>
              <a:rPr lang="pt-BR" sz="3200" b="1" i="0" u="none" strike="noStrike" dirty="0">
                <a:solidFill>
                  <a:srgbClr val="000000"/>
                </a:solidFill>
                <a:effectLst/>
                <a:latin typeface="Verdana" panose="020B0604030504040204" pitchFamily="34" charset="0"/>
                <a:ea typeface="Verdana" panose="020B0604030504040204" pitchFamily="34" charset="0"/>
              </a:rPr>
              <a:t>Reabastecimento</a:t>
            </a:r>
            <a:r>
              <a:rPr lang="pt-BR" sz="3200" b="0" i="0" u="none" strike="noStrike" dirty="0">
                <a:solidFill>
                  <a:srgbClr val="000000"/>
                </a:solidFill>
                <a:effectLst/>
                <a:latin typeface="Verdana" panose="020B0604030504040204" pitchFamily="34" charset="0"/>
                <a:ea typeface="Verdana" panose="020B0604030504040204" pitchFamily="34" charset="0"/>
              </a:rPr>
              <a:t> e visualização de dados via </a:t>
            </a:r>
            <a:r>
              <a:rPr lang="pt-BR" sz="3200" b="1" i="0" u="none" strike="noStrike" dirty="0">
                <a:solidFill>
                  <a:srgbClr val="000000"/>
                </a:solidFill>
                <a:effectLst/>
                <a:latin typeface="Verdana" panose="020B0604030504040204" pitchFamily="34" charset="0"/>
                <a:ea typeface="Verdana" panose="020B0604030504040204" pitchFamily="34" charset="0"/>
              </a:rPr>
              <a:t>Dashboard</a:t>
            </a:r>
            <a:r>
              <a:rPr lang="pt-BR" sz="3200" b="0" i="0" u="none" strike="noStrike" dirty="0">
                <a:solidFill>
                  <a:srgbClr val="000000"/>
                </a:solidFill>
                <a:effectLst/>
                <a:latin typeface="Verdana" panose="020B0604030504040204" pitchFamily="34" charset="0"/>
                <a:ea typeface="Verdana" panose="020B0604030504040204" pitchFamily="34" charset="0"/>
              </a:rPr>
              <a:t>.</a:t>
            </a:r>
            <a:endParaRPr lang="pt-BR" sz="3200" b="1" dirty="0">
              <a:latin typeface="Verdana" panose="020B0604030504040204" pitchFamily="34" charset="0"/>
              <a:ea typeface="Verdana" panose="020B0604030504040204" pitchFamily="34" charset="0"/>
            </a:endParaRPr>
          </a:p>
        </p:txBody>
      </p:sp>
      <p:pic>
        <p:nvPicPr>
          <p:cNvPr id="8" name="Imagem 7" descr="Diagrama&#10;&#10;O conteúdo gerado por IA pode estar incorreto.">
            <a:extLst>
              <a:ext uri="{FF2B5EF4-FFF2-40B4-BE49-F238E27FC236}">
                <a16:creationId xmlns:a16="http://schemas.microsoft.com/office/drawing/2014/main" id="{F9A36640-1AD6-039E-6369-A28FA4F2E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167" y="210047"/>
            <a:ext cx="4939995" cy="6465432"/>
          </a:xfrm>
          <a:prstGeom prst="rect">
            <a:avLst/>
          </a:prstGeom>
        </p:spPr>
      </p:pic>
      <p:sp>
        <p:nvSpPr>
          <p:cNvPr id="5" name="Elipse 4">
            <a:extLst>
              <a:ext uri="{FF2B5EF4-FFF2-40B4-BE49-F238E27FC236}">
                <a16:creationId xmlns:a16="http://schemas.microsoft.com/office/drawing/2014/main" id="{1E94D3A2-441C-4E37-8D56-5CEE9E18972D}"/>
              </a:ext>
            </a:extLst>
          </p:cNvPr>
          <p:cNvSpPr/>
          <p:nvPr/>
        </p:nvSpPr>
        <p:spPr>
          <a:xfrm>
            <a:off x="3513221" y="873278"/>
            <a:ext cx="1058779" cy="120400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0" name="Conector: Angulado 9">
            <a:extLst>
              <a:ext uri="{FF2B5EF4-FFF2-40B4-BE49-F238E27FC236}">
                <a16:creationId xmlns:a16="http://schemas.microsoft.com/office/drawing/2014/main" id="{DADC5EB6-7077-423F-BAEC-D620886A3E9A}"/>
              </a:ext>
            </a:extLst>
          </p:cNvPr>
          <p:cNvCxnSpPr>
            <a:cxnSpLocks/>
            <a:stCxn id="5" idx="6"/>
            <a:endCxn id="2" idx="1"/>
          </p:cNvCxnSpPr>
          <p:nvPr/>
        </p:nvCxnSpPr>
        <p:spPr>
          <a:xfrm>
            <a:off x="4572000" y="1475279"/>
            <a:ext cx="1287379" cy="2528689"/>
          </a:xfrm>
          <a:prstGeom prst="bentConnector3">
            <a:avLst>
              <a:gd name="adj1" fmla="val 50000"/>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7" name="Elipse 26">
            <a:extLst>
              <a:ext uri="{FF2B5EF4-FFF2-40B4-BE49-F238E27FC236}">
                <a16:creationId xmlns:a16="http://schemas.microsoft.com/office/drawing/2014/main" id="{9F32DD8B-A824-4324-B1FE-422FDE4BDC6B}"/>
              </a:ext>
            </a:extLst>
          </p:cNvPr>
          <p:cNvSpPr/>
          <p:nvPr/>
        </p:nvSpPr>
        <p:spPr>
          <a:xfrm>
            <a:off x="119313" y="1696453"/>
            <a:ext cx="5463339" cy="5186175"/>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724308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14"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Grp="1" noRot="1" noChangeAspect="1" noMove="1" noResize="1" noEditPoints="1" noAdjustHandles="1" noChangeArrowheads="1" noChangeShapeType="1" noCrop="1"/>
          </p:cNvPicPr>
          <p:nvPr/>
        </p:nvPicPr>
        <p:blipFill>
          <a:blip r:embed="rId5" cstate="email">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a:ext>
            </a:extLst>
          </a:blip>
          <a:stretch>
            <a:fillRect/>
          </a:stretch>
        </p:blipFill>
        <p:spPr>
          <a:xfrm>
            <a:off x="30835" y="-4373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31290" y="964986"/>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1083" y="11399"/>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1641231" y="1952583"/>
            <a:ext cx="9848130" cy="2862322"/>
          </a:xfrm>
          <a:prstGeom prst="rect">
            <a:avLst/>
          </a:prstGeom>
          <a:noFill/>
        </p:spPr>
        <p:txBody>
          <a:bodyPr wrap="square" rtlCol="0">
            <a:spAutoFit/>
          </a:bodyPr>
          <a:lstStyle/>
          <a:p>
            <a:pPr algn="ctr"/>
            <a:r>
              <a:rPr lang="pt-BR" sz="6000" b="1" dirty="0">
                <a:ln>
                  <a:solidFill>
                    <a:schemeClr val="tx1"/>
                  </a:solidFill>
                </a:ln>
                <a:solidFill>
                  <a:schemeClr val="bg1"/>
                </a:solidFill>
                <a:latin typeface="Branding Black" panose="00000A00000000000000" pitchFamily="50" charset="0"/>
              </a:rPr>
              <a:t>SISTEMA DE GERENCIAMENTO DE ESTOQUE DE HARDWARE</a:t>
            </a: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24350" y="454039"/>
            <a:ext cx="404970" cy="1099553"/>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1641230" y="1830152"/>
            <a:ext cx="9856671" cy="30014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1139345" y="52529"/>
            <a:ext cx="360125" cy="4779072"/>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639AC20-D6DF-9838-26A6-06F2461FE7CF}"/>
              </a:ext>
            </a:extLst>
          </p:cNvPr>
          <p:cNvSpPr txBox="1"/>
          <p:nvPr/>
        </p:nvSpPr>
        <p:spPr>
          <a:xfrm>
            <a:off x="240417" y="6002487"/>
            <a:ext cx="3231220" cy="584775"/>
          </a:xfrm>
          <a:prstGeom prst="rect">
            <a:avLst/>
          </a:prstGeom>
          <a:noFill/>
        </p:spPr>
        <p:txBody>
          <a:bodyPr wrap="square" rtlCol="0">
            <a:spAutoFit/>
          </a:bodyPr>
          <a:lstStyle/>
          <a:p>
            <a:pPr algn="just"/>
            <a:r>
              <a:rPr lang="pt-BR" sz="3200" b="1" dirty="0">
                <a:ln>
                  <a:solidFill>
                    <a:srgbClr val="002060"/>
                  </a:solidFill>
                </a:ln>
                <a:solidFill>
                  <a:schemeClr val="bg1"/>
                </a:solidFill>
                <a:latin typeface="Branding Black" panose="00000A00000000000000" pitchFamily="50" charset="0"/>
              </a:rPr>
              <a:t>Prof. Sergio Luiz</a:t>
            </a:r>
          </a:p>
        </p:txBody>
      </p:sp>
      <p:grpSp>
        <p:nvGrpSpPr>
          <p:cNvPr id="14" name="Agrupar 13">
            <a:extLst>
              <a:ext uri="{FF2B5EF4-FFF2-40B4-BE49-F238E27FC236}">
                <a16:creationId xmlns:a16="http://schemas.microsoft.com/office/drawing/2014/main" id="{84BE00B7-45F4-6CE4-B171-F47517ABD2CD}"/>
              </a:ext>
            </a:extLst>
          </p:cNvPr>
          <p:cNvGrpSpPr/>
          <p:nvPr/>
        </p:nvGrpSpPr>
        <p:grpSpPr>
          <a:xfrm>
            <a:off x="6001019" y="5840400"/>
            <a:ext cx="6096000" cy="1127121"/>
            <a:chOff x="714916" y="6184918"/>
            <a:chExt cx="6096000" cy="1127121"/>
          </a:xfrm>
        </p:grpSpPr>
        <p:grpSp>
          <p:nvGrpSpPr>
            <p:cNvPr id="13" name="Agrupar 12">
              <a:extLst>
                <a:ext uri="{FF2B5EF4-FFF2-40B4-BE49-F238E27FC236}">
                  <a16:creationId xmlns:a16="http://schemas.microsoft.com/office/drawing/2014/main" id="{741A1557-6D28-2FF9-7557-C160ED235D4C}"/>
                </a:ext>
              </a:extLst>
            </p:cNvPr>
            <p:cNvGrpSpPr/>
            <p:nvPr/>
          </p:nvGrpSpPr>
          <p:grpSpPr>
            <a:xfrm>
              <a:off x="4507903" y="6184918"/>
              <a:ext cx="2133600" cy="1127121"/>
              <a:chOff x="11316237" y="4704108"/>
              <a:chExt cx="2133600" cy="1127121"/>
            </a:xfrm>
          </p:grpSpPr>
          <p:sp>
            <p:nvSpPr>
              <p:cNvPr id="10" name="Retângulo 9">
                <a:extLst>
                  <a:ext uri="{FF2B5EF4-FFF2-40B4-BE49-F238E27FC236}">
                    <a16:creationId xmlns:a16="http://schemas.microsoft.com/office/drawing/2014/main" id="{B79AF74E-23E7-CC04-7147-EF32507A0548}"/>
                  </a:ext>
                </a:extLst>
              </p:cNvPr>
              <p:cNvSpPr/>
              <p:nvPr/>
            </p:nvSpPr>
            <p:spPr>
              <a:xfrm>
                <a:off x="11411888" y="5024846"/>
                <a:ext cx="1909150" cy="4856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FIESC">
                <a:extLst>
                  <a:ext uri="{FF2B5EF4-FFF2-40B4-BE49-F238E27FC236}">
                    <a16:creationId xmlns:a16="http://schemas.microsoft.com/office/drawing/2014/main" id="{F69147E4-F541-C503-7CDA-10142697A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6237" y="4704108"/>
                <a:ext cx="2133600" cy="1127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Agrupar 11">
              <a:extLst>
                <a:ext uri="{FF2B5EF4-FFF2-40B4-BE49-F238E27FC236}">
                  <a16:creationId xmlns:a16="http://schemas.microsoft.com/office/drawing/2014/main" id="{BE9F89A4-E230-578B-02A3-8F02DE4AFF8F}"/>
                </a:ext>
              </a:extLst>
            </p:cNvPr>
            <p:cNvGrpSpPr/>
            <p:nvPr/>
          </p:nvGrpSpPr>
          <p:grpSpPr>
            <a:xfrm>
              <a:off x="714916" y="6969796"/>
              <a:ext cx="6096000" cy="276999"/>
              <a:chOff x="7167967" y="7007403"/>
              <a:chExt cx="6096000" cy="276999"/>
            </a:xfrm>
          </p:grpSpPr>
          <p:sp>
            <p:nvSpPr>
              <p:cNvPr id="7" name="Retângulo 6">
                <a:extLst>
                  <a:ext uri="{FF2B5EF4-FFF2-40B4-BE49-F238E27FC236}">
                    <a16:creationId xmlns:a16="http://schemas.microsoft.com/office/drawing/2014/main" id="{53DD76F8-FEDE-0490-8FD6-FC99520FA603}"/>
                  </a:ext>
                </a:extLst>
              </p:cNvPr>
              <p:cNvSpPr/>
              <p:nvPr/>
            </p:nvSpPr>
            <p:spPr>
              <a:xfrm>
                <a:off x="7167967" y="7054587"/>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sp>
            <p:nvSpPr>
              <p:cNvPr id="9" name="CaixaDeTexto 8">
                <a:extLst>
                  <a:ext uri="{FF2B5EF4-FFF2-40B4-BE49-F238E27FC236}">
                    <a16:creationId xmlns:a16="http://schemas.microsoft.com/office/drawing/2014/main" id="{646A4467-A1FC-CB2D-A849-25EA6842EE93}"/>
                  </a:ext>
                </a:extLst>
              </p:cNvPr>
              <p:cNvSpPr txBox="1"/>
              <p:nvPr/>
            </p:nvSpPr>
            <p:spPr>
              <a:xfrm>
                <a:off x="11239794" y="7007403"/>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grpSp>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4098" y="449246"/>
            <a:ext cx="733425" cy="514350"/>
          </a:xfrm>
          <a:prstGeom prst="rect">
            <a:avLst/>
          </a:prstGeom>
        </p:spPr>
      </p:pic>
    </p:spTree>
    <p:extLst>
      <p:ext uri="{BB962C8B-B14F-4D97-AF65-F5344CB8AC3E}">
        <p14:creationId xmlns:p14="http://schemas.microsoft.com/office/powerpoint/2010/main" val="2374493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sp>
        <p:nvSpPr>
          <p:cNvPr id="9" name="CaixaDeTexto 8">
            <a:extLst>
              <a:ext uri="{FF2B5EF4-FFF2-40B4-BE49-F238E27FC236}">
                <a16:creationId xmlns:a16="http://schemas.microsoft.com/office/drawing/2014/main" id="{C3FF65A0-369C-D42D-38F3-4267C6F783A8}"/>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KAIO MAZZA</a:t>
            </a:r>
          </a:p>
        </p:txBody>
      </p:sp>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912766" y="759889"/>
            <a:ext cx="10366467" cy="5201424"/>
          </a:xfrm>
          <a:prstGeom prst="rect">
            <a:avLst/>
          </a:prstGeom>
          <a:noFill/>
        </p:spPr>
        <p:txBody>
          <a:bodyPr wrap="square" rtlCol="0">
            <a:spAutoFit/>
          </a:bodyPr>
          <a:lstStyle/>
          <a:p>
            <a:pPr algn="ctr"/>
            <a:r>
              <a:rPr lang="pt-BR" sz="3800" dirty="0">
                <a:latin typeface="Verdana" panose="020B0604030504040204" pitchFamily="34" charset="0"/>
                <a:ea typeface="Verdana" panose="020B0604030504040204" pitchFamily="34" charset="0"/>
              </a:rPr>
              <a:t>Tbit Manager – Estoque de Hardware</a:t>
            </a:r>
          </a:p>
          <a:p>
            <a:pPr algn="ctr"/>
            <a:endParaRPr lang="pt-BR" sz="3800" dirty="0">
              <a:latin typeface="Verdana" panose="020B0604030504040204" pitchFamily="34" charset="0"/>
              <a:ea typeface="Verdana" panose="020B0604030504040204" pitchFamily="34" charset="0"/>
            </a:endParaRPr>
          </a:p>
          <a:p>
            <a:pPr algn="ctr"/>
            <a:r>
              <a:rPr lang="pt-BR" sz="3200" dirty="0">
                <a:latin typeface="Verdana" panose="020B0604030504040204" pitchFamily="34" charset="0"/>
                <a:ea typeface="Verdana" panose="020B0604030504040204" pitchFamily="34" charset="0"/>
              </a:rPr>
              <a:t>O “Tbit Manager” é um sistema que gerencia o estoque de uma distribuidora de hardwares para empresas, lojas e etc. Nossa intenção é fazer essa ponte entre o Fornecedor e aquele que vende esses produtos, com grande custo-benefício. Ou seja, queremos ajudar e nos dispor a organizar os produtos da melhor forma possível.</a:t>
            </a:r>
          </a:p>
        </p:txBody>
      </p:sp>
    </p:spTree>
    <p:extLst>
      <p:ext uri="{BB962C8B-B14F-4D97-AF65-F5344CB8AC3E}">
        <p14:creationId xmlns:p14="http://schemas.microsoft.com/office/powerpoint/2010/main" val="1169431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6C5CF-E3C7-F701-DB28-E90FE42CF2F2}"/>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6F850F6B-34F6-535E-9771-687BDE37D3D4}"/>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EF63CA42-ACF1-1676-1CED-61338D59FC4E}"/>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DDE966A8-B7D2-966E-B718-3A710BF1A1DB}"/>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F1C1ECF8-3025-9226-261F-523F0FC2A36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FB836086-2904-EA49-8B81-7D4C0EADFE04}"/>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0A9DAA64-FB2D-7C64-1CB8-0DA633E5C1A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63F8B1D4-971C-3EE5-D361-DD416B336123}"/>
              </a:ext>
            </a:extLst>
          </p:cNvPr>
          <p:cNvSpPr txBox="1"/>
          <p:nvPr/>
        </p:nvSpPr>
        <p:spPr>
          <a:xfrm>
            <a:off x="535358" y="31704"/>
            <a:ext cx="11121284" cy="707886"/>
          </a:xfrm>
          <a:prstGeom prst="rect">
            <a:avLst/>
          </a:prstGeom>
          <a:noFill/>
        </p:spPr>
        <p:txBody>
          <a:bodyPr wrap="square" rtlCol="0">
            <a:spAutoFit/>
          </a:bodyPr>
          <a:lstStyle/>
          <a:p>
            <a:pPr algn="ctr"/>
            <a:r>
              <a:rPr lang="pt-BR" sz="4000" b="1" dirty="0">
                <a:ln>
                  <a:solidFill>
                    <a:sysClr val="windowText" lastClr="000000"/>
                  </a:solidFill>
                </a:ln>
                <a:solidFill>
                  <a:srgbClr val="3796FF"/>
                </a:solidFill>
                <a:latin typeface="Verdana" panose="020B0604030504040204" pitchFamily="34" charset="0"/>
                <a:ea typeface="Verdana" panose="020B0604030504040204" pitchFamily="34" charset="0"/>
              </a:rPr>
              <a:t>Imagem do MER</a:t>
            </a:r>
            <a:endParaRPr lang="pt-BR" sz="4000" dirty="0">
              <a:latin typeface="Verdana" panose="020B0604030504040204" pitchFamily="34" charset="0"/>
              <a:ea typeface="Verdana" panose="020B0604030504040204" pitchFamily="34" charset="0"/>
            </a:endParaRPr>
          </a:p>
        </p:txBody>
      </p:sp>
      <p:sp>
        <p:nvSpPr>
          <p:cNvPr id="2" name="CaixaDeTexto 1">
            <a:extLst>
              <a:ext uri="{FF2B5EF4-FFF2-40B4-BE49-F238E27FC236}">
                <a16:creationId xmlns:a16="http://schemas.microsoft.com/office/drawing/2014/main" id="{78FD0270-BD22-2B75-D717-B6679B8DCDFD}"/>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8" name="Imagem 7">
            <a:extLst>
              <a:ext uri="{FF2B5EF4-FFF2-40B4-BE49-F238E27FC236}">
                <a16:creationId xmlns:a16="http://schemas.microsoft.com/office/drawing/2014/main" id="{A6A905D6-D94C-4027-B63C-5290C3DDE3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489" y="827727"/>
            <a:ext cx="4588558" cy="5608858"/>
          </a:xfrm>
          <a:prstGeom prst="rect">
            <a:avLst/>
          </a:prstGeom>
        </p:spPr>
      </p:pic>
    </p:spTree>
    <p:extLst>
      <p:ext uri="{BB962C8B-B14F-4D97-AF65-F5344CB8AC3E}">
        <p14:creationId xmlns:p14="http://schemas.microsoft.com/office/powerpoint/2010/main" val="1601926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B0BFF9FC-13A5-2497-E5D0-DB508CE1327B}"/>
              </a:ext>
            </a:extLst>
          </p:cNvPr>
          <p:cNvSpPr txBox="1"/>
          <p:nvPr/>
        </p:nvSpPr>
        <p:spPr>
          <a:xfrm>
            <a:off x="535358" y="111451"/>
            <a:ext cx="11121284" cy="707886"/>
          </a:xfrm>
          <a:prstGeom prst="rect">
            <a:avLst/>
          </a:prstGeom>
          <a:noFill/>
        </p:spPr>
        <p:txBody>
          <a:bodyPr wrap="square" rtlCol="0">
            <a:spAutoFit/>
          </a:bodyPr>
          <a:lstStyle/>
          <a:p>
            <a:pPr algn="ctr"/>
            <a:r>
              <a:rPr lang="pt-BR" sz="4000" b="1" dirty="0">
                <a:ln>
                  <a:solidFill>
                    <a:sysClr val="windowText" lastClr="000000"/>
                  </a:solidFill>
                </a:ln>
                <a:solidFill>
                  <a:srgbClr val="00B050"/>
                </a:solidFill>
                <a:latin typeface="Verdana" panose="020B0604030504040204" pitchFamily="34" charset="0"/>
                <a:ea typeface="Verdana" panose="020B0604030504040204" pitchFamily="34" charset="0"/>
              </a:rPr>
              <a:t>Imagem do MRN</a:t>
            </a:r>
            <a:endParaRPr lang="pt-BR" sz="4000" dirty="0">
              <a:latin typeface="Verdana" panose="020B0604030504040204" pitchFamily="34" charset="0"/>
              <a:ea typeface="Verdana" panose="020B0604030504040204" pitchFamily="34" charset="0"/>
            </a:endParaRPr>
          </a:p>
        </p:txBody>
      </p:sp>
      <p:sp>
        <p:nvSpPr>
          <p:cNvPr id="2" name="CaixaDeTexto 1">
            <a:extLst>
              <a:ext uri="{FF2B5EF4-FFF2-40B4-BE49-F238E27FC236}">
                <a16:creationId xmlns:a16="http://schemas.microsoft.com/office/drawing/2014/main" id="{B63305E4-9F39-45A3-86D9-B30CE2810779}"/>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8" name="Imagem 7">
            <a:extLst>
              <a:ext uri="{FF2B5EF4-FFF2-40B4-BE49-F238E27FC236}">
                <a16:creationId xmlns:a16="http://schemas.microsoft.com/office/drawing/2014/main" id="{AF4F9E49-99A1-4667-A639-E8A7389FB2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0695" y="945104"/>
            <a:ext cx="7338293" cy="5365713"/>
          </a:xfrm>
          <a:prstGeom prst="rect">
            <a:avLst/>
          </a:prstGeom>
        </p:spPr>
      </p:pic>
    </p:spTree>
    <p:extLst>
      <p:ext uri="{BB962C8B-B14F-4D97-AF65-F5344CB8AC3E}">
        <p14:creationId xmlns:p14="http://schemas.microsoft.com/office/powerpoint/2010/main" val="3403325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0624C3C0-A954-5E1F-6BB9-50EF569EDAA8}"/>
              </a:ext>
            </a:extLst>
          </p:cNvPr>
          <p:cNvSpPr txBox="1"/>
          <p:nvPr/>
        </p:nvSpPr>
        <p:spPr>
          <a:xfrm>
            <a:off x="535358" y="175114"/>
            <a:ext cx="11121284" cy="584775"/>
          </a:xfrm>
          <a:prstGeom prst="rect">
            <a:avLst/>
          </a:prstGeom>
          <a:noFill/>
        </p:spPr>
        <p:txBody>
          <a:bodyPr wrap="square" rtlCol="0">
            <a:spAutoFit/>
          </a:bodyPr>
          <a:lstStyle/>
          <a:p>
            <a:pPr algn="ctr"/>
            <a:r>
              <a:rPr lang="pt-BR" sz="3200" b="1" dirty="0">
                <a:latin typeface="Verdana" panose="020B0604030504040204" pitchFamily="34" charset="0"/>
                <a:ea typeface="Verdana" panose="020B0604030504040204" pitchFamily="34" charset="0"/>
              </a:rPr>
              <a:t>DICIONARIO DO BANCO DE DADOS</a:t>
            </a:r>
          </a:p>
        </p:txBody>
      </p:sp>
      <p:sp>
        <p:nvSpPr>
          <p:cNvPr id="5" name="CaixaDeTexto 4">
            <a:extLst>
              <a:ext uri="{FF2B5EF4-FFF2-40B4-BE49-F238E27FC236}">
                <a16:creationId xmlns:a16="http://schemas.microsoft.com/office/drawing/2014/main" id="{33144D98-A1BB-FD91-BE31-A074040FF5B8}"/>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8" name="Imagem 7">
            <a:extLst>
              <a:ext uri="{FF2B5EF4-FFF2-40B4-BE49-F238E27FC236}">
                <a16:creationId xmlns:a16="http://schemas.microsoft.com/office/drawing/2014/main" id="{EBD0968D-4A12-4985-B796-65D1468F053A}"/>
              </a:ext>
            </a:extLst>
          </p:cNvPr>
          <p:cNvPicPr>
            <a:picLocks noChangeAspect="1"/>
          </p:cNvPicPr>
          <p:nvPr/>
        </p:nvPicPr>
        <p:blipFill rotWithShape="1">
          <a:blip r:embed="rId8">
            <a:extLst>
              <a:ext uri="{28A0092B-C50C-407E-A947-70E740481C1C}">
                <a14:useLocalDpi xmlns:a14="http://schemas.microsoft.com/office/drawing/2010/main" val="0"/>
              </a:ext>
            </a:extLst>
          </a:blip>
          <a:srcRect r="1641" b="5385"/>
          <a:stretch/>
        </p:blipFill>
        <p:spPr>
          <a:xfrm>
            <a:off x="1708487" y="759889"/>
            <a:ext cx="8775025" cy="5290894"/>
          </a:xfrm>
          <a:prstGeom prst="rect">
            <a:avLst/>
          </a:prstGeom>
        </p:spPr>
      </p:pic>
    </p:spTree>
    <p:extLst>
      <p:ext uri="{BB962C8B-B14F-4D97-AF65-F5344CB8AC3E}">
        <p14:creationId xmlns:p14="http://schemas.microsoft.com/office/powerpoint/2010/main" val="142516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0624C3C0-A954-5E1F-6BB9-50EF569EDAA8}"/>
              </a:ext>
            </a:extLst>
          </p:cNvPr>
          <p:cNvSpPr txBox="1"/>
          <p:nvPr/>
        </p:nvSpPr>
        <p:spPr>
          <a:xfrm>
            <a:off x="535358" y="175114"/>
            <a:ext cx="11121284" cy="584775"/>
          </a:xfrm>
          <a:prstGeom prst="rect">
            <a:avLst/>
          </a:prstGeom>
          <a:noFill/>
        </p:spPr>
        <p:txBody>
          <a:bodyPr wrap="square" rtlCol="0">
            <a:spAutoFit/>
          </a:bodyPr>
          <a:lstStyle/>
          <a:p>
            <a:pPr algn="ctr"/>
            <a:r>
              <a:rPr lang="pt-BR" sz="3200" b="1" dirty="0">
                <a:latin typeface="Verdana" panose="020B0604030504040204" pitchFamily="34" charset="0"/>
                <a:ea typeface="Verdana" panose="020B0604030504040204" pitchFamily="34" charset="0"/>
              </a:rPr>
              <a:t>DICIONARIO DO BANCO DE DADOS</a:t>
            </a:r>
          </a:p>
        </p:txBody>
      </p:sp>
      <p:sp>
        <p:nvSpPr>
          <p:cNvPr id="5" name="CaixaDeTexto 4">
            <a:extLst>
              <a:ext uri="{FF2B5EF4-FFF2-40B4-BE49-F238E27FC236}">
                <a16:creationId xmlns:a16="http://schemas.microsoft.com/office/drawing/2014/main" id="{33144D98-A1BB-FD91-BE31-A074040FF5B8}"/>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DANIEL BALERA</a:t>
            </a:r>
          </a:p>
        </p:txBody>
      </p:sp>
      <p:pic>
        <p:nvPicPr>
          <p:cNvPr id="9" name="Imagem 8">
            <a:extLst>
              <a:ext uri="{FF2B5EF4-FFF2-40B4-BE49-F238E27FC236}">
                <a16:creationId xmlns:a16="http://schemas.microsoft.com/office/drawing/2014/main" id="{27CB1FD7-4F87-47CB-8497-E815B03DAD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2785" y="841892"/>
            <a:ext cx="8966430" cy="5174216"/>
          </a:xfrm>
          <a:prstGeom prst="rect">
            <a:avLst/>
          </a:prstGeom>
        </p:spPr>
      </p:pic>
    </p:spTree>
    <p:extLst>
      <p:ext uri="{BB962C8B-B14F-4D97-AF65-F5344CB8AC3E}">
        <p14:creationId xmlns:p14="http://schemas.microsoft.com/office/powerpoint/2010/main" val="848278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5" name="CaixaDeTexto 4">
            <a:extLst>
              <a:ext uri="{FF2B5EF4-FFF2-40B4-BE49-F238E27FC236}">
                <a16:creationId xmlns:a16="http://schemas.microsoft.com/office/drawing/2014/main" id="{80EBA633-F2F7-E9C5-1D79-CE43504632C6}"/>
              </a:ext>
            </a:extLst>
          </p:cNvPr>
          <p:cNvSpPr txBox="1"/>
          <p:nvPr/>
        </p:nvSpPr>
        <p:spPr>
          <a:xfrm>
            <a:off x="416289" y="2767280"/>
            <a:ext cx="11359421" cy="1323439"/>
          </a:xfrm>
          <a:prstGeom prst="rect">
            <a:avLst/>
          </a:prstGeom>
          <a:noFill/>
        </p:spPr>
        <p:txBody>
          <a:bodyPr wrap="square" rtlCol="0">
            <a:spAutoFit/>
          </a:bodyPr>
          <a:lstStyle/>
          <a:p>
            <a:pPr algn="ctr"/>
            <a:r>
              <a:rPr lang="pt-BR" sz="4000" b="1" dirty="0">
                <a:latin typeface="Verdana" panose="020B0604030504040204" pitchFamily="34" charset="0"/>
                <a:ea typeface="Verdana" panose="020B0604030504040204" pitchFamily="34" charset="0"/>
              </a:rPr>
              <a:t>APRESENTAÇÃO </a:t>
            </a:r>
          </a:p>
          <a:p>
            <a:pPr algn="ctr"/>
            <a:r>
              <a:rPr lang="pt-BR" sz="4000" b="1" dirty="0">
                <a:latin typeface="Verdana" panose="020B0604030504040204" pitchFamily="34" charset="0"/>
                <a:ea typeface="Verdana" panose="020B0604030504040204" pitchFamily="34" charset="0"/>
              </a:rPr>
              <a:t>DO SISTEMA EM VÍDEO</a:t>
            </a:r>
          </a:p>
        </p:txBody>
      </p:sp>
    </p:spTree>
    <p:extLst>
      <p:ext uri="{BB962C8B-B14F-4D97-AF65-F5344CB8AC3E}">
        <p14:creationId xmlns:p14="http://schemas.microsoft.com/office/powerpoint/2010/main" val="98465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C8510107-E3C6-DF5A-475A-F560311510F8}"/>
              </a:ext>
            </a:extLst>
          </p:cNvPr>
          <p:cNvSpPr txBox="1"/>
          <p:nvPr/>
        </p:nvSpPr>
        <p:spPr>
          <a:xfrm>
            <a:off x="535358" y="552771"/>
            <a:ext cx="11121284" cy="5386090"/>
          </a:xfrm>
          <a:prstGeom prst="rect">
            <a:avLst/>
          </a:prstGeom>
          <a:noFill/>
        </p:spPr>
        <p:txBody>
          <a:bodyPr wrap="square" rtlCol="0">
            <a:spAutoFit/>
          </a:bodyPr>
          <a:lstStyle/>
          <a:p>
            <a:pPr algn="ctr"/>
            <a:r>
              <a:rPr lang="pt-BR" sz="4400" b="1" dirty="0">
                <a:ln>
                  <a:solidFill>
                    <a:sysClr val="windowText" lastClr="000000"/>
                  </a:solidFill>
                </a:ln>
                <a:solidFill>
                  <a:srgbClr val="FF0000"/>
                </a:solidFill>
                <a:latin typeface="Verdana" panose="020B0604030504040204" pitchFamily="34" charset="0"/>
                <a:ea typeface="Verdana" panose="020B0604030504040204" pitchFamily="34" charset="0"/>
              </a:rPr>
              <a:t>CONCLUSÃO</a:t>
            </a:r>
          </a:p>
          <a:p>
            <a:pPr algn="ctr"/>
            <a:endParaRPr lang="pt-BR" sz="4400" b="1" dirty="0">
              <a:ln>
                <a:solidFill>
                  <a:sysClr val="windowText" lastClr="000000"/>
                </a:solidFill>
              </a:ln>
              <a:solidFill>
                <a:srgbClr val="FF0000"/>
              </a:solidFill>
              <a:latin typeface="Verdana" panose="020B0604030504040204" pitchFamily="34" charset="0"/>
              <a:ea typeface="Verdana" panose="020B0604030504040204" pitchFamily="34" charset="0"/>
            </a:endParaRPr>
          </a:p>
          <a:p>
            <a:pPr algn="ctr"/>
            <a:r>
              <a:rPr lang="pt-BR" sz="3200" dirty="0">
                <a:ln w="0"/>
                <a:latin typeface="Verdana" panose="020B0604030504040204" pitchFamily="34" charset="0"/>
                <a:ea typeface="Verdana" panose="020B0604030504040204" pitchFamily="34" charset="0"/>
              </a:rPr>
              <a:t>Concluímos então que, a organização de um estoque é algo fundamental para o funcionamento de uma indústria, ou no nosso caso, uma distribuidora. Então, não há nada melhor que usarmos ferramentas para nos ajudarem nisso, de forma quase automatizada. Ou seja, nas indústria atuais, a programação é parte crucial para seu funcionamento!</a:t>
            </a:r>
            <a:r>
              <a:rPr lang="pt-BR" sz="3200" dirty="0">
                <a:ln>
                  <a:solidFill>
                    <a:sysClr val="windowText" lastClr="000000"/>
                  </a:solidFill>
                </a:ln>
                <a:latin typeface="Verdana" panose="020B0604030504040204" pitchFamily="34" charset="0"/>
                <a:ea typeface="Verdana" panose="020B0604030504040204" pitchFamily="34" charset="0"/>
              </a:rPr>
              <a:t> </a:t>
            </a:r>
            <a:endParaRPr lang="pt-BR" sz="3200" dirty="0">
              <a:ln w="0"/>
              <a:latin typeface="Verdana" panose="020B0604030504040204" pitchFamily="34" charset="0"/>
              <a:ea typeface="Verdana" panose="020B0604030504040204" pitchFamily="34" charset="0"/>
            </a:endParaRPr>
          </a:p>
        </p:txBody>
      </p:sp>
      <p:sp>
        <p:nvSpPr>
          <p:cNvPr id="5" name="CaixaDeTexto 4">
            <a:extLst>
              <a:ext uri="{FF2B5EF4-FFF2-40B4-BE49-F238E27FC236}">
                <a16:creationId xmlns:a16="http://schemas.microsoft.com/office/drawing/2014/main" id="{A595D99E-C7C1-25D6-9887-62B3D08EC22E}"/>
              </a:ext>
            </a:extLst>
          </p:cNvPr>
          <p:cNvSpPr txBox="1"/>
          <p:nvPr/>
        </p:nvSpPr>
        <p:spPr>
          <a:xfrm>
            <a:off x="169412" y="6436585"/>
            <a:ext cx="4391830" cy="307777"/>
          </a:xfrm>
          <a:prstGeom prst="rect">
            <a:avLst/>
          </a:prstGeom>
          <a:solidFill>
            <a:srgbClr val="FFFF00"/>
          </a:solidFill>
        </p:spPr>
        <p:txBody>
          <a:bodyPr wrap="square" rtlCol="0">
            <a:spAutoFit/>
          </a:bodyPr>
          <a:lstStyle/>
          <a:p>
            <a:pPr algn="ctr"/>
            <a:r>
              <a:rPr lang="pt-BR" sz="1400" b="1" dirty="0">
                <a:latin typeface="Branding Black" panose="00000A00000000000000" pitchFamily="50" charset="0"/>
              </a:rPr>
              <a:t>KAIO MAZZA</a:t>
            </a:r>
          </a:p>
        </p:txBody>
      </p:sp>
    </p:spTree>
    <p:extLst>
      <p:ext uri="{BB962C8B-B14F-4D97-AF65-F5344CB8AC3E}">
        <p14:creationId xmlns:p14="http://schemas.microsoft.com/office/powerpoint/2010/main" val="43655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sp>
        <p:nvSpPr>
          <p:cNvPr id="10" name="CaixaDeTexto 9">
            <a:extLst>
              <a:ext uri="{FF2B5EF4-FFF2-40B4-BE49-F238E27FC236}">
                <a16:creationId xmlns:a16="http://schemas.microsoft.com/office/drawing/2014/main" id="{6DABC419-57D1-DC08-DEDD-10F41CB6B7FD}"/>
              </a:ext>
            </a:extLst>
          </p:cNvPr>
          <p:cNvSpPr txBox="1"/>
          <p:nvPr/>
        </p:nvSpPr>
        <p:spPr>
          <a:xfrm>
            <a:off x="666044" y="1898768"/>
            <a:ext cx="10859911" cy="2800767"/>
          </a:xfrm>
          <a:prstGeom prst="rect">
            <a:avLst/>
          </a:prstGeom>
          <a:noFill/>
        </p:spPr>
        <p:txBody>
          <a:bodyPr wrap="square">
            <a:spAutoFit/>
          </a:bodyPr>
          <a:lstStyle/>
          <a:p>
            <a:pPr algn="ctr"/>
            <a:r>
              <a:rPr lang="pt-BR" sz="8800" dirty="0">
                <a:latin typeface="Arial Black" panose="020B0A04020102020204" pitchFamily="34" charset="0"/>
                <a:cs typeface="Arial" panose="020B0604020202020204" pitchFamily="34" charset="0"/>
              </a:rPr>
              <a:t>FIM.</a:t>
            </a:r>
          </a:p>
          <a:p>
            <a:pPr algn="ctr"/>
            <a:r>
              <a:rPr lang="pt-BR" sz="8800" dirty="0">
                <a:latin typeface="Arial Black" panose="020B0A04020102020204" pitchFamily="34" charset="0"/>
                <a:cs typeface="Arial" panose="020B0604020202020204" pitchFamily="34" charset="0"/>
              </a:rPr>
              <a:t>OBRIGADO.</a:t>
            </a:r>
          </a:p>
        </p:txBody>
      </p:sp>
    </p:spTree>
    <p:extLst>
      <p:ext uri="{BB962C8B-B14F-4D97-AF65-F5344CB8AC3E}">
        <p14:creationId xmlns:p14="http://schemas.microsoft.com/office/powerpoint/2010/main" val="185444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14"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Grp="1" noRot="1" noChangeAspect="1" noMove="1" noResize="1" noEditPoints="1" noAdjustHandles="1" noChangeArrowheads="1" noChangeShapeType="1" noCrop="1"/>
          </p:cNvPicPr>
          <p:nvPr/>
        </p:nvPicPr>
        <p:blipFill>
          <a:blip r:embed="rId5" cstate="email">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a:ext>
            </a:extLst>
          </a:blip>
          <a:stretch>
            <a:fillRect/>
          </a:stretch>
        </p:blipFill>
        <p:spPr>
          <a:xfrm>
            <a:off x="30835" y="-4373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31290" y="964986"/>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1083" y="11399"/>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2196917" y="1805531"/>
            <a:ext cx="8745296" cy="3046988"/>
          </a:xfrm>
          <a:prstGeom prst="rect">
            <a:avLst/>
          </a:prstGeom>
          <a:noFill/>
        </p:spPr>
        <p:txBody>
          <a:bodyPr wrap="square" rtlCol="0">
            <a:spAutoFit/>
          </a:bodyPr>
          <a:lstStyle/>
          <a:p>
            <a:pPr algn="ctr"/>
            <a:r>
              <a:rPr lang="pt-BR" sz="4800" b="1" dirty="0">
                <a:ln>
                  <a:solidFill>
                    <a:schemeClr val="tx1"/>
                  </a:solidFill>
                </a:ln>
                <a:solidFill>
                  <a:schemeClr val="bg1"/>
                </a:solidFill>
                <a:latin typeface="Branding Black" panose="00000A00000000000000" pitchFamily="50" charset="0"/>
              </a:rPr>
              <a:t>KAIO MAZZA</a:t>
            </a:r>
          </a:p>
          <a:p>
            <a:pPr algn="ctr"/>
            <a:r>
              <a:rPr lang="pt-BR" sz="4800" b="1" dirty="0">
                <a:ln>
                  <a:solidFill>
                    <a:schemeClr val="tx1"/>
                  </a:solidFill>
                </a:ln>
                <a:solidFill>
                  <a:schemeClr val="bg1"/>
                </a:solidFill>
                <a:latin typeface="Branding Black" panose="00000A00000000000000" pitchFamily="50" charset="0"/>
              </a:rPr>
              <a:t>DANIEL BALERA	</a:t>
            </a:r>
          </a:p>
          <a:p>
            <a:pPr algn="ctr"/>
            <a:r>
              <a:rPr lang="pt-BR" sz="4800" b="1" dirty="0">
                <a:ln>
                  <a:solidFill>
                    <a:schemeClr val="tx1"/>
                  </a:solidFill>
                </a:ln>
                <a:solidFill>
                  <a:schemeClr val="bg1"/>
                </a:solidFill>
                <a:latin typeface="Branding Black" panose="00000A00000000000000" pitchFamily="50" charset="0"/>
              </a:rPr>
              <a:t>CAIO VINICIUS</a:t>
            </a:r>
          </a:p>
          <a:p>
            <a:pPr algn="ctr"/>
            <a:r>
              <a:rPr lang="pt-BR" sz="4800" b="1" dirty="0">
                <a:ln>
                  <a:solidFill>
                    <a:schemeClr val="tx1"/>
                  </a:solidFill>
                </a:ln>
                <a:solidFill>
                  <a:schemeClr val="bg1"/>
                </a:solidFill>
                <a:latin typeface="Branding Black" panose="00000A00000000000000" pitchFamily="50" charset="0"/>
              </a:rPr>
              <a:t>EBERTH RODRIGUES</a:t>
            </a: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24350" y="454039"/>
            <a:ext cx="404970" cy="1099553"/>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1641230" y="1830152"/>
            <a:ext cx="9856671" cy="30014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1139345" y="52529"/>
            <a:ext cx="360125" cy="4779072"/>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639AC20-D6DF-9838-26A6-06F2461FE7CF}"/>
              </a:ext>
            </a:extLst>
          </p:cNvPr>
          <p:cNvSpPr txBox="1"/>
          <p:nvPr/>
        </p:nvSpPr>
        <p:spPr>
          <a:xfrm>
            <a:off x="240417" y="6002487"/>
            <a:ext cx="3231220" cy="584775"/>
          </a:xfrm>
          <a:prstGeom prst="rect">
            <a:avLst/>
          </a:prstGeom>
          <a:noFill/>
        </p:spPr>
        <p:txBody>
          <a:bodyPr wrap="square" rtlCol="0">
            <a:spAutoFit/>
          </a:bodyPr>
          <a:lstStyle/>
          <a:p>
            <a:pPr algn="just"/>
            <a:r>
              <a:rPr lang="pt-BR" sz="3200" b="1" dirty="0">
                <a:ln>
                  <a:solidFill>
                    <a:srgbClr val="002060"/>
                  </a:solidFill>
                </a:ln>
                <a:solidFill>
                  <a:schemeClr val="bg1"/>
                </a:solidFill>
                <a:latin typeface="Branding Black" panose="00000A00000000000000" pitchFamily="50" charset="0"/>
              </a:rPr>
              <a:t>Prof. Sergio Luiz</a:t>
            </a:r>
          </a:p>
        </p:txBody>
      </p:sp>
      <p:grpSp>
        <p:nvGrpSpPr>
          <p:cNvPr id="14" name="Agrupar 13">
            <a:extLst>
              <a:ext uri="{FF2B5EF4-FFF2-40B4-BE49-F238E27FC236}">
                <a16:creationId xmlns:a16="http://schemas.microsoft.com/office/drawing/2014/main" id="{84BE00B7-45F4-6CE4-B171-F47517ABD2CD}"/>
              </a:ext>
            </a:extLst>
          </p:cNvPr>
          <p:cNvGrpSpPr/>
          <p:nvPr/>
        </p:nvGrpSpPr>
        <p:grpSpPr>
          <a:xfrm>
            <a:off x="6001019" y="5840400"/>
            <a:ext cx="6096000" cy="1127121"/>
            <a:chOff x="714916" y="6184918"/>
            <a:chExt cx="6096000" cy="1127121"/>
          </a:xfrm>
        </p:grpSpPr>
        <p:grpSp>
          <p:nvGrpSpPr>
            <p:cNvPr id="13" name="Agrupar 12">
              <a:extLst>
                <a:ext uri="{FF2B5EF4-FFF2-40B4-BE49-F238E27FC236}">
                  <a16:creationId xmlns:a16="http://schemas.microsoft.com/office/drawing/2014/main" id="{741A1557-6D28-2FF9-7557-C160ED235D4C}"/>
                </a:ext>
              </a:extLst>
            </p:cNvPr>
            <p:cNvGrpSpPr/>
            <p:nvPr/>
          </p:nvGrpSpPr>
          <p:grpSpPr>
            <a:xfrm>
              <a:off x="4507903" y="6184918"/>
              <a:ext cx="2133600" cy="1127121"/>
              <a:chOff x="11316237" y="4704108"/>
              <a:chExt cx="2133600" cy="1127121"/>
            </a:xfrm>
          </p:grpSpPr>
          <p:sp>
            <p:nvSpPr>
              <p:cNvPr id="10" name="Retângulo 9">
                <a:extLst>
                  <a:ext uri="{FF2B5EF4-FFF2-40B4-BE49-F238E27FC236}">
                    <a16:creationId xmlns:a16="http://schemas.microsoft.com/office/drawing/2014/main" id="{B79AF74E-23E7-CC04-7147-EF32507A0548}"/>
                  </a:ext>
                </a:extLst>
              </p:cNvPr>
              <p:cNvSpPr/>
              <p:nvPr/>
            </p:nvSpPr>
            <p:spPr>
              <a:xfrm>
                <a:off x="11411888" y="5024846"/>
                <a:ext cx="1909150" cy="4856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FIESC">
                <a:extLst>
                  <a:ext uri="{FF2B5EF4-FFF2-40B4-BE49-F238E27FC236}">
                    <a16:creationId xmlns:a16="http://schemas.microsoft.com/office/drawing/2014/main" id="{F69147E4-F541-C503-7CDA-10142697A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6237" y="4704108"/>
                <a:ext cx="2133600" cy="1127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Agrupar 11">
              <a:extLst>
                <a:ext uri="{FF2B5EF4-FFF2-40B4-BE49-F238E27FC236}">
                  <a16:creationId xmlns:a16="http://schemas.microsoft.com/office/drawing/2014/main" id="{BE9F89A4-E230-578B-02A3-8F02DE4AFF8F}"/>
                </a:ext>
              </a:extLst>
            </p:cNvPr>
            <p:cNvGrpSpPr/>
            <p:nvPr/>
          </p:nvGrpSpPr>
          <p:grpSpPr>
            <a:xfrm>
              <a:off x="714916" y="6969796"/>
              <a:ext cx="6096000" cy="276999"/>
              <a:chOff x="7167967" y="7007403"/>
              <a:chExt cx="6096000" cy="276999"/>
            </a:xfrm>
          </p:grpSpPr>
          <p:sp>
            <p:nvSpPr>
              <p:cNvPr id="7" name="Retângulo 6">
                <a:extLst>
                  <a:ext uri="{FF2B5EF4-FFF2-40B4-BE49-F238E27FC236}">
                    <a16:creationId xmlns:a16="http://schemas.microsoft.com/office/drawing/2014/main" id="{53DD76F8-FEDE-0490-8FD6-FC99520FA603}"/>
                  </a:ext>
                </a:extLst>
              </p:cNvPr>
              <p:cNvSpPr/>
              <p:nvPr/>
            </p:nvSpPr>
            <p:spPr>
              <a:xfrm>
                <a:off x="7167967" y="7054587"/>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sp>
            <p:nvSpPr>
              <p:cNvPr id="9" name="CaixaDeTexto 8">
                <a:extLst>
                  <a:ext uri="{FF2B5EF4-FFF2-40B4-BE49-F238E27FC236}">
                    <a16:creationId xmlns:a16="http://schemas.microsoft.com/office/drawing/2014/main" id="{646A4467-A1FC-CB2D-A849-25EA6842EE93}"/>
                  </a:ext>
                </a:extLst>
              </p:cNvPr>
              <p:cNvSpPr txBox="1"/>
              <p:nvPr/>
            </p:nvSpPr>
            <p:spPr>
              <a:xfrm>
                <a:off x="11239794" y="7007403"/>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grpSp>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4098" y="449246"/>
            <a:ext cx="733425" cy="514350"/>
          </a:xfrm>
          <a:prstGeom prst="rect">
            <a:avLst/>
          </a:prstGeom>
        </p:spPr>
      </p:pic>
      <p:sp>
        <p:nvSpPr>
          <p:cNvPr id="4" name="CaixaDeTexto 3">
            <a:extLst>
              <a:ext uri="{FF2B5EF4-FFF2-40B4-BE49-F238E27FC236}">
                <a16:creationId xmlns:a16="http://schemas.microsoft.com/office/drawing/2014/main" id="{22712184-296B-6B50-AE28-D44C66AB6108}"/>
              </a:ext>
            </a:extLst>
          </p:cNvPr>
          <p:cNvSpPr txBox="1"/>
          <p:nvPr/>
        </p:nvSpPr>
        <p:spPr>
          <a:xfrm>
            <a:off x="2984747" y="5274290"/>
            <a:ext cx="7296150" cy="938719"/>
          </a:xfrm>
          <a:prstGeom prst="rect">
            <a:avLst/>
          </a:prstGeom>
          <a:noFill/>
        </p:spPr>
        <p:txBody>
          <a:bodyPr wrap="square">
            <a:spAutoFit/>
          </a:bodyPr>
          <a:lstStyle/>
          <a:p>
            <a:pPr algn="ctr"/>
            <a:endParaRPr lang="pt-BR" sz="5500" b="1" dirty="0">
              <a:ln>
                <a:solidFill>
                  <a:schemeClr val="tx1"/>
                </a:solidFill>
              </a:ln>
              <a:solidFill>
                <a:schemeClr val="bg1"/>
              </a:solidFill>
              <a:latin typeface="Branding Black" panose="00000A00000000000000" pitchFamily="50" charset="0"/>
            </a:endParaRPr>
          </a:p>
        </p:txBody>
      </p:sp>
    </p:spTree>
    <p:extLst>
      <p:ext uri="{BB962C8B-B14F-4D97-AF65-F5344CB8AC3E}">
        <p14:creationId xmlns:p14="http://schemas.microsoft.com/office/powerpoint/2010/main" val="358404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1699259" y="345653"/>
            <a:ext cx="8793481" cy="707886"/>
          </a:xfrm>
          <a:prstGeom prst="rect">
            <a:avLst/>
          </a:prstGeom>
          <a:noFill/>
        </p:spPr>
        <p:txBody>
          <a:bodyPr wrap="square" rtlCol="0">
            <a:spAutoFit/>
          </a:bodyPr>
          <a:lstStyle/>
          <a:p>
            <a:pPr algn="ctr"/>
            <a:r>
              <a:rPr lang="pt-BR" sz="4000" b="1" dirty="0">
                <a:latin typeface="Verdana" panose="020B0604030504040204" pitchFamily="34" charset="0"/>
                <a:ea typeface="Verdana" panose="020B0604030504040204" pitchFamily="34" charset="0"/>
              </a:rPr>
              <a:t>REQUISITOS FUNCIONAIS</a:t>
            </a:r>
          </a:p>
        </p:txBody>
      </p:sp>
      <p:graphicFrame>
        <p:nvGraphicFramePr>
          <p:cNvPr id="5" name="Tabela 4">
            <a:extLst>
              <a:ext uri="{FF2B5EF4-FFF2-40B4-BE49-F238E27FC236}">
                <a16:creationId xmlns:a16="http://schemas.microsoft.com/office/drawing/2014/main" id="{F08A4F17-63A4-F53D-F68A-2024C8B02E97}"/>
              </a:ext>
            </a:extLst>
          </p:cNvPr>
          <p:cNvGraphicFramePr>
            <a:graphicFrameLocks noGrp="1"/>
          </p:cNvGraphicFramePr>
          <p:nvPr>
            <p:extLst>
              <p:ext uri="{D42A27DB-BD31-4B8C-83A1-F6EECF244321}">
                <p14:modId xmlns:p14="http://schemas.microsoft.com/office/powerpoint/2010/main" val="656314434"/>
              </p:ext>
            </p:extLst>
          </p:nvPr>
        </p:nvGraphicFramePr>
        <p:xfrm>
          <a:off x="421105" y="1359568"/>
          <a:ext cx="11255968" cy="4772493"/>
        </p:xfrm>
        <a:graphic>
          <a:graphicData uri="http://schemas.openxmlformats.org/drawingml/2006/table">
            <a:tbl>
              <a:tblPr>
                <a:tableStyleId>{5C22544A-7EE6-4342-B048-85BDC9FD1C3A}</a:tableStyleId>
              </a:tblPr>
              <a:tblGrid>
                <a:gridCol w="763939">
                  <a:extLst>
                    <a:ext uri="{9D8B030D-6E8A-4147-A177-3AD203B41FA5}">
                      <a16:colId xmlns:a16="http://schemas.microsoft.com/office/drawing/2014/main" val="1761238702"/>
                    </a:ext>
                  </a:extLst>
                </a:gridCol>
                <a:gridCol w="1127719">
                  <a:extLst>
                    <a:ext uri="{9D8B030D-6E8A-4147-A177-3AD203B41FA5}">
                      <a16:colId xmlns:a16="http://schemas.microsoft.com/office/drawing/2014/main" val="3359710941"/>
                    </a:ext>
                  </a:extLst>
                </a:gridCol>
                <a:gridCol w="1151971">
                  <a:extLst>
                    <a:ext uri="{9D8B030D-6E8A-4147-A177-3AD203B41FA5}">
                      <a16:colId xmlns:a16="http://schemas.microsoft.com/office/drawing/2014/main" val="1407383824"/>
                    </a:ext>
                  </a:extLst>
                </a:gridCol>
                <a:gridCol w="7412023">
                  <a:extLst>
                    <a:ext uri="{9D8B030D-6E8A-4147-A177-3AD203B41FA5}">
                      <a16:colId xmlns:a16="http://schemas.microsoft.com/office/drawing/2014/main" val="757422007"/>
                    </a:ext>
                  </a:extLst>
                </a:gridCol>
                <a:gridCol w="800316">
                  <a:extLst>
                    <a:ext uri="{9D8B030D-6E8A-4147-A177-3AD203B41FA5}">
                      <a16:colId xmlns:a16="http://schemas.microsoft.com/office/drawing/2014/main" val="3766307663"/>
                    </a:ext>
                  </a:extLst>
                </a:gridCol>
              </a:tblGrid>
              <a:tr h="530277">
                <a:tc>
                  <a:txBody>
                    <a:bodyPr/>
                    <a:lstStyle/>
                    <a:p>
                      <a:pPr algn="ctr" fontAlgn="ctr"/>
                      <a:r>
                        <a:rPr lang="pt-BR" sz="1200" u="none" strike="noStrike">
                          <a:effectLst/>
                        </a:rPr>
                        <a:t>Código</a:t>
                      </a:r>
                      <a:endParaRPr lang="pt-BR" sz="1200" b="1" i="0" u="none" strike="noStrike">
                        <a:solidFill>
                          <a:srgbClr val="FFFFFF"/>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Classificação</a:t>
                      </a:r>
                      <a:endParaRPr lang="pt-BR" sz="1200" b="1" i="0" u="none" strike="noStrike">
                        <a:solidFill>
                          <a:srgbClr val="FFFFFF"/>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Tipo</a:t>
                      </a:r>
                      <a:endParaRPr lang="pt-BR" sz="1200" b="1" i="0" u="none" strike="noStrike">
                        <a:solidFill>
                          <a:srgbClr val="FFFFFF"/>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Descrição</a:t>
                      </a:r>
                      <a:endParaRPr lang="pt-BR" sz="1200" b="1" i="0" u="none" strike="noStrike">
                        <a:solidFill>
                          <a:srgbClr val="FFFFFF"/>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Prioridade</a:t>
                      </a:r>
                      <a:endParaRPr lang="pt-BR" sz="1200" b="1" i="0" u="none" strike="noStrike">
                        <a:solidFill>
                          <a:srgbClr val="FFFFFF"/>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3539097881"/>
                  </a:ext>
                </a:extLst>
              </a:tr>
              <a:tr h="530277">
                <a:tc>
                  <a:txBody>
                    <a:bodyPr/>
                    <a:lstStyle/>
                    <a:p>
                      <a:pPr algn="ctr" fontAlgn="b"/>
                      <a:r>
                        <a:rPr lang="pt-BR" sz="1200" u="none" strike="noStrike">
                          <a:effectLst/>
                        </a:rPr>
                        <a:t>RF001</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Autenticação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O sistema deve permitir login com usuário e senha.</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3821683565"/>
                  </a:ext>
                </a:extLst>
              </a:tr>
              <a:tr h="530277">
                <a:tc>
                  <a:txBody>
                    <a:bodyPr/>
                    <a:lstStyle/>
                    <a:p>
                      <a:pPr algn="ctr" fontAlgn="b"/>
                      <a:r>
                        <a:rPr lang="pt-BR" sz="1200" u="none" strike="noStrike">
                          <a:effectLst/>
                        </a:rPr>
                        <a:t>RF002</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Controle de acesso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O sistema deve identificar o tipo de usuário (Funcionário ou Administrador).</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1178623409"/>
                  </a:ext>
                </a:extLst>
              </a:tr>
              <a:tr h="530277">
                <a:tc>
                  <a:txBody>
                    <a:bodyPr/>
                    <a:lstStyle/>
                    <a:p>
                      <a:pPr algn="ctr" fontAlgn="b"/>
                      <a:r>
                        <a:rPr lang="pt-BR" sz="1200" u="none" strike="noStrike">
                          <a:effectLst/>
                        </a:rPr>
                        <a:t>RF004</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Cadastro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O administrador deve poder cadastrar novos usuários</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2301845556"/>
                  </a:ext>
                </a:extLst>
              </a:tr>
              <a:tr h="530277">
                <a:tc>
                  <a:txBody>
                    <a:bodyPr/>
                    <a:lstStyle/>
                    <a:p>
                      <a:pPr algn="ctr" fontAlgn="b"/>
                      <a:r>
                        <a:rPr lang="pt-BR" sz="1200" u="none" strike="noStrike">
                          <a:effectLst/>
                        </a:rPr>
                        <a:t>RF007</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Desejável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Validação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O sistema deve validar se o login é único antes do cadastro.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Média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2075528856"/>
                  </a:ext>
                </a:extLst>
              </a:tr>
              <a:tr h="530277">
                <a:tc>
                  <a:txBody>
                    <a:bodyPr/>
                    <a:lstStyle/>
                    <a:p>
                      <a:pPr algn="ctr" fontAlgn="b"/>
                      <a:r>
                        <a:rPr lang="pt-BR" sz="1200" u="none" strike="noStrike">
                          <a:effectLst/>
                        </a:rPr>
                        <a:t>RF010</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Visualização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Funcionários devem visualizar todos os produtos e seus dados.</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1256345927"/>
                  </a:ext>
                </a:extLst>
              </a:tr>
              <a:tr h="530277">
                <a:tc>
                  <a:txBody>
                    <a:bodyPr/>
                    <a:lstStyle/>
                    <a:p>
                      <a:pPr algn="ctr" fontAlgn="b"/>
                      <a:r>
                        <a:rPr lang="pt-BR" sz="1200" u="none" strike="noStrike">
                          <a:effectLst/>
                        </a:rPr>
                        <a:t>RF011</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Categorias</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dirty="0">
                          <a:effectLst/>
                        </a:rPr>
                        <a:t>O produto deve conter categoria, modelo, fornecedor e quantidade.</a:t>
                      </a:r>
                      <a:endParaRPr lang="pt-BR" sz="1200" b="0" i="0" u="none" strike="noStrike" dirty="0">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2500624541"/>
                  </a:ext>
                </a:extLst>
              </a:tr>
              <a:tr h="530277">
                <a:tc>
                  <a:txBody>
                    <a:bodyPr/>
                    <a:lstStyle/>
                    <a:p>
                      <a:pPr algn="ctr" fontAlgn="b"/>
                      <a:r>
                        <a:rPr lang="pt-BR" sz="1200" u="none" strike="noStrike">
                          <a:effectLst/>
                        </a:rPr>
                        <a:t>RF013</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Entrada</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Funcionários devem registrar entrada de produtos (fornecedor → estoque).</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2292176312"/>
                  </a:ext>
                </a:extLst>
              </a:tr>
              <a:tr h="530277">
                <a:tc>
                  <a:txBody>
                    <a:bodyPr/>
                    <a:lstStyle/>
                    <a:p>
                      <a:pPr algn="ctr" fontAlgn="b"/>
                      <a:r>
                        <a:rPr lang="pt-BR" sz="1200" u="none" strike="noStrike">
                          <a:effectLst/>
                        </a:rPr>
                        <a:t>RF018</a:t>
                      </a:r>
                      <a:endParaRPr lang="pt-BR" sz="1200" b="0" i="0" u="none" strike="noStrike">
                        <a:solidFill>
                          <a:srgbClr val="000000"/>
                        </a:solidFill>
                        <a:effectLst/>
                        <a:latin typeface="Aptos Narrow" panose="020B0004020202020204" pitchFamily="34" charset="0"/>
                      </a:endParaRPr>
                    </a:p>
                  </a:txBody>
                  <a:tcPr marL="8499" marR="8499" marT="8499" marB="0" anchor="b"/>
                </a:tc>
                <a:tc>
                  <a:txBody>
                    <a:bodyPr/>
                    <a:lstStyle/>
                    <a:p>
                      <a:pPr algn="ctr" fontAlgn="ctr"/>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a:effectLst/>
                        </a:rPr>
                        <a:t>Histórico</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l" fontAlgn="ctr"/>
                      <a:r>
                        <a:rPr lang="pt-BR" sz="1200" u="none" strike="noStrike">
                          <a:effectLst/>
                        </a:rPr>
                        <a:t>As movimentações de saída devem ficar registradas nas vendas.</a:t>
                      </a:r>
                      <a:endParaRPr lang="pt-BR" sz="1200" b="0" i="0" u="none" strike="noStrike">
                        <a:solidFill>
                          <a:srgbClr val="000000"/>
                        </a:solidFill>
                        <a:effectLst/>
                        <a:latin typeface="Aptos Narrow" panose="020B0004020202020204" pitchFamily="34" charset="0"/>
                      </a:endParaRPr>
                    </a:p>
                  </a:txBody>
                  <a:tcPr marL="8499" marR="8499" marT="8499" marB="0" anchor="ctr"/>
                </a:tc>
                <a:tc>
                  <a:txBody>
                    <a:bodyPr/>
                    <a:lstStyle/>
                    <a:p>
                      <a:pPr algn="ctr" fontAlgn="ctr"/>
                      <a:r>
                        <a:rPr lang="pt-BR" sz="1200" u="none" strike="noStrike" dirty="0">
                          <a:effectLst/>
                        </a:rPr>
                        <a:t>Média</a:t>
                      </a:r>
                      <a:endParaRPr lang="pt-BR" sz="1200" b="0" i="0" u="none" strike="noStrike" dirty="0">
                        <a:solidFill>
                          <a:srgbClr val="000000"/>
                        </a:solidFill>
                        <a:effectLst/>
                        <a:latin typeface="Aptos Narrow" panose="020B0004020202020204" pitchFamily="34" charset="0"/>
                      </a:endParaRPr>
                    </a:p>
                  </a:txBody>
                  <a:tcPr marL="8499" marR="8499" marT="8499" marB="0" anchor="ctr"/>
                </a:tc>
                <a:extLst>
                  <a:ext uri="{0D108BD9-81ED-4DB2-BD59-A6C34878D82A}">
                    <a16:rowId xmlns:a16="http://schemas.microsoft.com/office/drawing/2014/main" val="4044622859"/>
                  </a:ext>
                </a:extLst>
              </a:tr>
            </a:tbl>
          </a:graphicData>
        </a:graphic>
      </p:graphicFrame>
    </p:spTree>
    <p:extLst>
      <p:ext uri="{BB962C8B-B14F-4D97-AF65-F5344CB8AC3E}">
        <p14:creationId xmlns:p14="http://schemas.microsoft.com/office/powerpoint/2010/main" val="3637588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1699259" y="187683"/>
            <a:ext cx="8793481" cy="1323439"/>
          </a:xfrm>
          <a:prstGeom prst="rect">
            <a:avLst/>
          </a:prstGeom>
          <a:noFill/>
        </p:spPr>
        <p:txBody>
          <a:bodyPr wrap="square" rtlCol="0">
            <a:spAutoFit/>
          </a:bodyPr>
          <a:lstStyle/>
          <a:p>
            <a:pPr algn="ctr"/>
            <a:r>
              <a:rPr lang="pt-BR" sz="4000" b="1" dirty="0">
                <a:latin typeface="Verdana" panose="020B0604030504040204" pitchFamily="34" charset="0"/>
                <a:ea typeface="Verdana" panose="020B0604030504040204" pitchFamily="34" charset="0"/>
              </a:rPr>
              <a:t>REQUISITOS NÃO FUNCIONAIS</a:t>
            </a:r>
          </a:p>
        </p:txBody>
      </p:sp>
      <p:graphicFrame>
        <p:nvGraphicFramePr>
          <p:cNvPr id="5" name="Tabela 4">
            <a:extLst>
              <a:ext uri="{FF2B5EF4-FFF2-40B4-BE49-F238E27FC236}">
                <a16:creationId xmlns:a16="http://schemas.microsoft.com/office/drawing/2014/main" id="{D025AE69-028D-24E1-9A9C-79FF460576BA}"/>
              </a:ext>
            </a:extLst>
          </p:cNvPr>
          <p:cNvGraphicFramePr>
            <a:graphicFrameLocks noGrp="1"/>
          </p:cNvGraphicFramePr>
          <p:nvPr>
            <p:extLst>
              <p:ext uri="{D42A27DB-BD31-4B8C-83A1-F6EECF244321}">
                <p14:modId xmlns:p14="http://schemas.microsoft.com/office/powerpoint/2010/main" val="2257185785"/>
              </p:ext>
            </p:extLst>
          </p:nvPr>
        </p:nvGraphicFramePr>
        <p:xfrm>
          <a:off x="505326" y="1511121"/>
          <a:ext cx="11238423" cy="4413015"/>
        </p:xfrm>
        <a:graphic>
          <a:graphicData uri="http://schemas.openxmlformats.org/drawingml/2006/table">
            <a:tbl>
              <a:tblPr>
                <a:tableStyleId>{5C22544A-7EE6-4342-B048-85BDC9FD1C3A}</a:tableStyleId>
              </a:tblPr>
              <a:tblGrid>
                <a:gridCol w="707386">
                  <a:extLst>
                    <a:ext uri="{9D8B030D-6E8A-4147-A177-3AD203B41FA5}">
                      <a16:colId xmlns:a16="http://schemas.microsoft.com/office/drawing/2014/main" val="3969275079"/>
                    </a:ext>
                  </a:extLst>
                </a:gridCol>
                <a:gridCol w="1289939">
                  <a:extLst>
                    <a:ext uri="{9D8B030D-6E8A-4147-A177-3AD203B41FA5}">
                      <a16:colId xmlns:a16="http://schemas.microsoft.com/office/drawing/2014/main" val="3163299828"/>
                    </a:ext>
                  </a:extLst>
                </a:gridCol>
                <a:gridCol w="1113094">
                  <a:extLst>
                    <a:ext uri="{9D8B030D-6E8A-4147-A177-3AD203B41FA5}">
                      <a16:colId xmlns:a16="http://schemas.microsoft.com/office/drawing/2014/main" val="2540634"/>
                    </a:ext>
                  </a:extLst>
                </a:gridCol>
                <a:gridCol w="7198693">
                  <a:extLst>
                    <a:ext uri="{9D8B030D-6E8A-4147-A177-3AD203B41FA5}">
                      <a16:colId xmlns:a16="http://schemas.microsoft.com/office/drawing/2014/main" val="38633612"/>
                    </a:ext>
                  </a:extLst>
                </a:gridCol>
                <a:gridCol w="929311">
                  <a:extLst>
                    <a:ext uri="{9D8B030D-6E8A-4147-A177-3AD203B41FA5}">
                      <a16:colId xmlns:a16="http://schemas.microsoft.com/office/drawing/2014/main" val="1765591494"/>
                    </a:ext>
                  </a:extLst>
                </a:gridCol>
              </a:tblGrid>
              <a:tr h="490335">
                <a:tc>
                  <a:txBody>
                    <a:bodyPr/>
                    <a:lstStyle/>
                    <a:p>
                      <a:pPr algn="l" fontAlgn="ctr"/>
                      <a:r>
                        <a:rPr lang="pt-BR" sz="1200" u="none" strike="noStrike">
                          <a:effectLst/>
                        </a:rPr>
                        <a:t>Código</a:t>
                      </a:r>
                      <a:endParaRPr lang="pt-BR" sz="12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Classificação</a:t>
                      </a:r>
                      <a:endParaRPr lang="pt-BR" sz="12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Tipo</a:t>
                      </a:r>
                      <a:endParaRPr lang="pt-BR" sz="12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Descrição</a:t>
                      </a:r>
                      <a:endParaRPr lang="pt-BR" sz="12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Prioridade</a:t>
                      </a:r>
                      <a:endParaRPr lang="pt-BR" sz="1200" b="1" i="0" u="none" strike="noStrike">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678927528"/>
                  </a:ext>
                </a:extLst>
              </a:tr>
              <a:tr h="490335">
                <a:tc>
                  <a:txBody>
                    <a:bodyPr/>
                    <a:lstStyle/>
                    <a:p>
                      <a:pPr algn="l" fontAlgn="b"/>
                      <a:r>
                        <a:rPr lang="pt-BR" sz="1200" u="none" strike="noStrike">
                          <a:effectLst/>
                        </a:rPr>
                        <a:t>RNF001</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Plataforma</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O sistema deve ser um aplicativo desktop desenvolvido em Python com Tkinter.</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47205298"/>
                  </a:ext>
                </a:extLst>
              </a:tr>
              <a:tr h="490335">
                <a:tc>
                  <a:txBody>
                    <a:bodyPr/>
                    <a:lstStyle/>
                    <a:p>
                      <a:pPr algn="l" fontAlgn="b"/>
                      <a:r>
                        <a:rPr lang="pt-BR" sz="1200" u="none" strike="noStrike">
                          <a:effectLst/>
                        </a:rPr>
                        <a:t>RNF002</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Segurança</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A autenticação será local, com senhas armazenadas com segurança</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586229560"/>
                  </a:ext>
                </a:extLst>
              </a:tr>
              <a:tr h="490335">
                <a:tc>
                  <a:txBody>
                    <a:bodyPr/>
                    <a:lstStyle/>
                    <a:p>
                      <a:pPr algn="l" fontAlgn="b"/>
                      <a:r>
                        <a:rPr lang="pt-BR" sz="1200" u="none" strike="noStrike">
                          <a:effectLst/>
                        </a:rPr>
                        <a:t>RNF003</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Portabilidade</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O sistema deve funcionar no Windows. Compatibilidade futura com Linux é desejável.</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366126204"/>
                  </a:ext>
                </a:extLst>
              </a:tr>
              <a:tr h="490335">
                <a:tc>
                  <a:txBody>
                    <a:bodyPr/>
                    <a:lstStyle/>
                    <a:p>
                      <a:pPr algn="l" fontAlgn="b"/>
                      <a:r>
                        <a:rPr lang="pt-BR" sz="1200" u="none" strike="noStrike">
                          <a:effectLst/>
                        </a:rPr>
                        <a:t>RNF004</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Desempenho</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Tempo de resposta para operações comuns (login, movimentação, cadastro) deve ser inferior a 2 segundos.</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71245752"/>
                  </a:ext>
                </a:extLst>
              </a:tr>
              <a:tr h="490335">
                <a:tc>
                  <a:txBody>
                    <a:bodyPr/>
                    <a:lstStyle/>
                    <a:p>
                      <a:pPr algn="l" fontAlgn="b"/>
                      <a:r>
                        <a:rPr lang="pt-BR" sz="1200" u="none" strike="noStrike">
                          <a:effectLst/>
                        </a:rPr>
                        <a:t>RNF005</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dirty="0">
                          <a:effectLst/>
                        </a:rPr>
                        <a:t>Integridade</a:t>
                      </a:r>
                      <a:endParaRPr lang="pt-BR"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dirty="0">
                          <a:effectLst/>
                        </a:rPr>
                        <a:t>O banco de dados local (</a:t>
                      </a:r>
                      <a:r>
                        <a:rPr lang="pt-BR" sz="1200" u="none" strike="noStrike" dirty="0" err="1">
                          <a:effectLst/>
                        </a:rPr>
                        <a:t>ex</a:t>
                      </a:r>
                      <a:r>
                        <a:rPr lang="pt-BR" sz="1200" u="none" strike="noStrike" dirty="0">
                          <a:effectLst/>
                        </a:rPr>
                        <a:t>: </a:t>
                      </a:r>
                      <a:r>
                        <a:rPr lang="pt-BR" sz="1200" u="none" strike="noStrike" dirty="0" err="1">
                          <a:effectLst/>
                        </a:rPr>
                        <a:t>SQLite</a:t>
                      </a:r>
                      <a:r>
                        <a:rPr lang="pt-BR" sz="1200" u="none" strike="noStrike" dirty="0">
                          <a:effectLst/>
                        </a:rPr>
                        <a:t>) deve garantir transações seguras e consistência de estoque.</a:t>
                      </a:r>
                      <a:endParaRPr lang="pt-BR"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452293257"/>
                  </a:ext>
                </a:extLst>
              </a:tr>
              <a:tr h="490335">
                <a:tc>
                  <a:txBody>
                    <a:bodyPr/>
                    <a:lstStyle/>
                    <a:p>
                      <a:pPr algn="l" fontAlgn="b"/>
                      <a:r>
                        <a:rPr lang="pt-BR" sz="1200" u="none" strike="noStrike">
                          <a:effectLst/>
                        </a:rPr>
                        <a:t>RNF006</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pt-BR" sz="1200" u="none" strike="noStrike">
                          <a:effectLst/>
                        </a:rPr>
                        <a:t>Essencial</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Disponibilidade</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dirty="0">
                          <a:effectLst/>
                        </a:rPr>
                        <a:t>O sistema deve funcionar offline, sem necessidade de conexão com a internet.</a:t>
                      </a:r>
                      <a:endParaRPr lang="pt-BR"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Alta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75936665"/>
                  </a:ext>
                </a:extLst>
              </a:tr>
              <a:tr h="490335">
                <a:tc>
                  <a:txBody>
                    <a:bodyPr/>
                    <a:lstStyle/>
                    <a:p>
                      <a:pPr algn="l" fontAlgn="b"/>
                      <a:r>
                        <a:rPr lang="pt-BR" sz="1200" u="none" strike="noStrike">
                          <a:effectLst/>
                        </a:rPr>
                        <a:t>RNF007</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Desejável</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Usabilidade</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O sistema deve ser leve e funcionar bem em máquinas com 2GB de RAM e processadores dual-core.</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Média</a:t>
                      </a:r>
                      <a:endParaRPr lang="pt-BR" sz="12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46078678"/>
                  </a:ext>
                </a:extLst>
              </a:tr>
              <a:tr h="490335">
                <a:tc>
                  <a:txBody>
                    <a:bodyPr/>
                    <a:lstStyle/>
                    <a:p>
                      <a:pPr algn="l" fontAlgn="b"/>
                      <a:r>
                        <a:rPr lang="pt-BR" sz="1200" u="none" strike="noStrike">
                          <a:effectLst/>
                        </a:rPr>
                        <a:t>RNF008</a:t>
                      </a:r>
                      <a:endParaRPr lang="pt-BR"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pt-BR" sz="1200" u="none" strike="noStrike">
                          <a:effectLst/>
                        </a:rPr>
                        <a:t>Desejável</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a:effectLst/>
                        </a:rPr>
                        <a:t>Evolutividade</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200" u="none" strike="noStrike">
                          <a:effectLst/>
                        </a:rPr>
                        <a:t>O sistema deve estar preparado para adição futura de filtros por data, exportação de relatórios e logs de ações.</a:t>
                      </a:r>
                      <a:endParaRPr lang="pt-BR" sz="12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pt-BR" sz="1200" u="none" strike="noStrike" dirty="0">
                          <a:effectLst/>
                        </a:rPr>
                        <a:t>Média</a:t>
                      </a:r>
                      <a:endParaRPr lang="pt-BR" sz="12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487331471"/>
                  </a:ext>
                </a:extLst>
              </a:tr>
            </a:tbl>
          </a:graphicData>
        </a:graphic>
      </p:graphicFrame>
    </p:spTree>
    <p:extLst>
      <p:ext uri="{BB962C8B-B14F-4D97-AF65-F5344CB8AC3E}">
        <p14:creationId xmlns:p14="http://schemas.microsoft.com/office/powerpoint/2010/main" val="406958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1699259" y="345653"/>
            <a:ext cx="8793481" cy="707886"/>
          </a:xfrm>
          <a:prstGeom prst="rect">
            <a:avLst/>
          </a:prstGeom>
          <a:noFill/>
        </p:spPr>
        <p:txBody>
          <a:bodyPr wrap="square" rtlCol="0">
            <a:spAutoFit/>
          </a:bodyPr>
          <a:lstStyle/>
          <a:p>
            <a:pPr algn="ctr"/>
            <a:r>
              <a:rPr lang="pt-BR" sz="4000" b="1" dirty="0">
                <a:latin typeface="Verdana" panose="020B0604030504040204" pitchFamily="34" charset="0"/>
                <a:ea typeface="Verdana" panose="020B0604030504040204" pitchFamily="34" charset="0"/>
              </a:rPr>
              <a:t>REGRAS DE NEGÓCIO</a:t>
            </a:r>
          </a:p>
        </p:txBody>
      </p:sp>
      <p:graphicFrame>
        <p:nvGraphicFramePr>
          <p:cNvPr id="5" name="Tabela 4">
            <a:extLst>
              <a:ext uri="{FF2B5EF4-FFF2-40B4-BE49-F238E27FC236}">
                <a16:creationId xmlns:a16="http://schemas.microsoft.com/office/drawing/2014/main" id="{F13CF3F1-3390-D355-B5A5-C510FDA2FE9B}"/>
              </a:ext>
            </a:extLst>
          </p:cNvPr>
          <p:cNvGraphicFramePr>
            <a:graphicFrameLocks noGrp="1"/>
          </p:cNvGraphicFramePr>
          <p:nvPr>
            <p:extLst>
              <p:ext uri="{D42A27DB-BD31-4B8C-83A1-F6EECF244321}">
                <p14:modId xmlns:p14="http://schemas.microsoft.com/office/powerpoint/2010/main" val="3269465060"/>
              </p:ext>
            </p:extLst>
          </p:nvPr>
        </p:nvGraphicFramePr>
        <p:xfrm>
          <a:off x="1901523" y="1200035"/>
          <a:ext cx="8388951" cy="4932030"/>
        </p:xfrm>
        <a:graphic>
          <a:graphicData uri="http://schemas.openxmlformats.org/drawingml/2006/table">
            <a:tbl>
              <a:tblPr>
                <a:tableStyleId>{5C22544A-7EE6-4342-B048-85BDC9FD1C3A}</a:tableStyleId>
              </a:tblPr>
              <a:tblGrid>
                <a:gridCol w="1938417">
                  <a:extLst>
                    <a:ext uri="{9D8B030D-6E8A-4147-A177-3AD203B41FA5}">
                      <a16:colId xmlns:a16="http://schemas.microsoft.com/office/drawing/2014/main" val="371570986"/>
                    </a:ext>
                  </a:extLst>
                </a:gridCol>
                <a:gridCol w="6450534">
                  <a:extLst>
                    <a:ext uri="{9D8B030D-6E8A-4147-A177-3AD203B41FA5}">
                      <a16:colId xmlns:a16="http://schemas.microsoft.com/office/drawing/2014/main" val="425338879"/>
                    </a:ext>
                  </a:extLst>
                </a:gridCol>
              </a:tblGrid>
              <a:tr h="356790">
                <a:tc>
                  <a:txBody>
                    <a:bodyPr/>
                    <a:lstStyle/>
                    <a:p>
                      <a:pPr algn="ctr" fontAlgn="ctr"/>
                      <a:r>
                        <a:rPr lang="pt-BR" sz="1400" u="none" strike="noStrike">
                          <a:effectLst/>
                        </a:rPr>
                        <a:t>Regra de negócio </a:t>
                      </a:r>
                      <a:endParaRPr lang="pt-BR" sz="1400" b="1" i="0" u="none" strike="noStrike">
                        <a:solidFill>
                          <a:srgbClr val="FFFFFF"/>
                        </a:solidFill>
                        <a:effectLst/>
                        <a:latin typeface="Aptos Narrow" panose="020B0004020202020204" pitchFamily="34" charset="0"/>
                      </a:endParaRPr>
                    </a:p>
                  </a:txBody>
                  <a:tcPr marL="9525" marR="9525" marT="9525" marB="0" anchor="ctr"/>
                </a:tc>
                <a:tc>
                  <a:txBody>
                    <a:bodyPr/>
                    <a:lstStyle/>
                    <a:p>
                      <a:pPr algn="l" fontAlgn="ctr"/>
                      <a:r>
                        <a:rPr lang="pt-BR" sz="1400" u="none" strike="noStrike">
                          <a:effectLst/>
                        </a:rPr>
                        <a:t>Descrição </a:t>
                      </a:r>
                      <a:endParaRPr lang="pt-BR" sz="1400" b="1" i="0" u="none" strike="noStrike">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856448402"/>
                  </a:ext>
                </a:extLst>
              </a:tr>
              <a:tr h="723095">
                <a:tc>
                  <a:txBody>
                    <a:bodyPr/>
                    <a:lstStyle/>
                    <a:p>
                      <a:pPr algn="ctr" fontAlgn="ctr"/>
                      <a:r>
                        <a:rPr lang="pt-BR" sz="1400" u="none" strike="noStrike">
                          <a:effectLst/>
                        </a:rPr>
                        <a:t>RN001</a:t>
                      </a:r>
                      <a:endParaRPr lang="pt-BR"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a:effectLst/>
                        </a:rPr>
                        <a:t>Todo usuário deve estar autenticado para acessar o sistema.</a:t>
                      </a:r>
                      <a:endParaRPr lang="pt-BR"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26572842"/>
                  </a:ext>
                </a:extLst>
              </a:tr>
              <a:tr h="723095">
                <a:tc>
                  <a:txBody>
                    <a:bodyPr/>
                    <a:lstStyle/>
                    <a:p>
                      <a:pPr algn="ctr" fontAlgn="ctr"/>
                      <a:r>
                        <a:rPr lang="pt-BR" sz="1400" u="none" strike="noStrike" dirty="0">
                          <a:effectLst/>
                        </a:rPr>
                        <a:t>RN007</a:t>
                      </a:r>
                      <a:endParaRPr lang="pt-BR"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a:effectLst/>
                        </a:rPr>
                        <a:t>O sistema permite gerar relatórios básicos de vendas e movimentação de estoque.</a:t>
                      </a:r>
                      <a:endParaRPr lang="pt-BR"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91198302"/>
                  </a:ext>
                </a:extLst>
              </a:tr>
              <a:tr h="723095">
                <a:tc>
                  <a:txBody>
                    <a:bodyPr/>
                    <a:lstStyle/>
                    <a:p>
                      <a:pPr algn="ctr" fontAlgn="ctr"/>
                      <a:r>
                        <a:rPr lang="pt-BR" sz="1400" u="none" strike="noStrike">
                          <a:effectLst/>
                        </a:rPr>
                        <a:t>RN008</a:t>
                      </a:r>
                      <a:endParaRPr lang="pt-BR"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dirty="0">
                          <a:effectLst/>
                        </a:rPr>
                        <a:t>Somente o  administrador poderá gerenciar os fornecedores e funcionários(cadastrar, editar, excluir e </a:t>
                      </a:r>
                      <a:r>
                        <a:rPr lang="pt-BR" sz="1400" u="none" strike="noStrike" dirty="0" err="1">
                          <a:effectLst/>
                        </a:rPr>
                        <a:t>etc</a:t>
                      </a:r>
                      <a:r>
                        <a:rPr lang="pt-BR" sz="1400" u="none" strike="noStrike" dirty="0">
                          <a:effectLst/>
                        </a:rPr>
                        <a:t>).</a:t>
                      </a:r>
                      <a:endParaRPr lang="pt-BR"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20347453"/>
                  </a:ext>
                </a:extLst>
              </a:tr>
              <a:tr h="959765">
                <a:tc>
                  <a:txBody>
                    <a:bodyPr/>
                    <a:lstStyle/>
                    <a:p>
                      <a:pPr algn="ctr" fontAlgn="ctr"/>
                      <a:r>
                        <a:rPr lang="pt-BR" sz="1400" u="none" strike="noStrike">
                          <a:effectLst/>
                        </a:rPr>
                        <a:t>RN014</a:t>
                      </a:r>
                      <a:endParaRPr lang="pt-BR"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a:effectLst/>
                        </a:rPr>
                        <a:t>As movimentações funcionaeão da seguinte maneira, Entrada: Produto vindo do fornecedor  = aumenta o estoque,</a:t>
                      </a:r>
                      <a:br>
                        <a:rPr lang="pt-BR" sz="1400" u="none" strike="noStrike">
                          <a:effectLst/>
                        </a:rPr>
                      </a:br>
                      <a:r>
                        <a:rPr lang="pt-BR" sz="1400" u="none" strike="noStrike">
                          <a:effectLst/>
                        </a:rPr>
                        <a:t>Saída: Produto indo para cliente = reduz o estoque</a:t>
                      </a:r>
                      <a:endParaRPr lang="pt-BR"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716677567"/>
                  </a:ext>
                </a:extLst>
              </a:tr>
              <a:tr h="723095">
                <a:tc>
                  <a:txBody>
                    <a:bodyPr/>
                    <a:lstStyle/>
                    <a:p>
                      <a:pPr algn="ctr" fontAlgn="ctr"/>
                      <a:r>
                        <a:rPr lang="pt-BR" sz="1400" u="none" strike="noStrike">
                          <a:effectLst/>
                        </a:rPr>
                        <a:t>RN019</a:t>
                      </a:r>
                      <a:endParaRPr lang="pt-BR"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a:effectLst/>
                        </a:rPr>
                        <a:t>Não há subdivisão por setor ou departamentos no momento.</a:t>
                      </a:r>
                      <a:endParaRPr lang="pt-BR"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959617679"/>
                  </a:ext>
                </a:extLst>
              </a:tr>
              <a:tr h="723095">
                <a:tc>
                  <a:txBody>
                    <a:bodyPr/>
                    <a:lstStyle/>
                    <a:p>
                      <a:pPr algn="ctr" fontAlgn="ctr"/>
                      <a:r>
                        <a:rPr lang="pt-BR" sz="1400" u="none" strike="noStrike">
                          <a:effectLst/>
                        </a:rPr>
                        <a:t>RN020</a:t>
                      </a:r>
                      <a:endParaRPr lang="pt-BR"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pt-BR" sz="1400" u="none" strike="noStrike" dirty="0">
                          <a:effectLst/>
                        </a:rPr>
                        <a:t>Todo usuário deve estar associado a uma função: Funcionário ou Administrador.</a:t>
                      </a:r>
                      <a:endParaRPr lang="pt-BR"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109148660"/>
                  </a:ext>
                </a:extLst>
              </a:tr>
            </a:tbl>
          </a:graphicData>
        </a:graphic>
      </p:graphicFrame>
    </p:spTree>
    <p:extLst>
      <p:ext uri="{BB962C8B-B14F-4D97-AF65-F5344CB8AC3E}">
        <p14:creationId xmlns:p14="http://schemas.microsoft.com/office/powerpoint/2010/main" val="1596327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grpSp>
        <p:nvGrpSpPr>
          <p:cNvPr id="12" name="Agrupar 11">
            <a:extLst>
              <a:ext uri="{FF2B5EF4-FFF2-40B4-BE49-F238E27FC236}">
                <a16:creationId xmlns:a16="http://schemas.microsoft.com/office/drawing/2014/main" id="{CC5EF651-2DA5-0E70-EFF7-9488FEEFB47A}"/>
              </a:ext>
            </a:extLst>
          </p:cNvPr>
          <p:cNvGrpSpPr>
            <a:grpSpLocks noGrp="1" noUngrp="1" noRot="1" noMove="1" noResize="1"/>
          </p:cNvGrpSpPr>
          <p:nvPr/>
        </p:nvGrpSpPr>
        <p:grpSpPr>
          <a:xfrm>
            <a:off x="6096000" y="5838415"/>
            <a:ext cx="6096000" cy="1143000"/>
            <a:chOff x="6096000" y="5838415"/>
            <a:chExt cx="6096000" cy="1143000"/>
          </a:xfrm>
        </p:grpSpPr>
        <p:sp>
          <p:nvSpPr>
            <p:cNvPr id="7" name="Retângulo 6">
              <a:extLst>
                <a:ext uri="{FF2B5EF4-FFF2-40B4-BE49-F238E27FC236}">
                  <a16:creationId xmlns:a16="http://schemas.microsoft.com/office/drawing/2014/main" id="{728628C8-8C44-0CBC-DF6C-CEC9E1371D2D}"/>
                </a:ext>
              </a:extLst>
            </p:cNvPr>
            <p:cNvSpPr>
              <a:spLocks noGrp="1" noRot="1" noMove="1" noResize="1" noEditPoints="1" noAdjustHandles="1" noChangeArrowheads="1" noChangeShapeType="1"/>
            </p:cNvSpPr>
            <p:nvPr/>
          </p:nvSpPr>
          <p:spPr>
            <a:xfrm>
              <a:off x="6096000" y="6675368"/>
              <a:ext cx="6096000" cy="182632"/>
            </a:xfrm>
            <a:prstGeom prst="rect">
              <a:avLst/>
            </a:prstGeom>
            <a:solidFill>
              <a:srgbClr val="00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4143C"/>
                </a:solidFill>
              </a:endParaRPr>
            </a:p>
          </p:txBody>
        </p:sp>
        <p:pic>
          <p:nvPicPr>
            <p:cNvPr id="2050" name="Picture 2" descr="FIESC">
              <a:extLst>
                <a:ext uri="{FF2B5EF4-FFF2-40B4-BE49-F238E27FC236}">
                  <a16:creationId xmlns:a16="http://schemas.microsoft.com/office/drawing/2014/main" id="{1A67935A-584C-E520-7BC5-40CB572B17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88988" y="5838415"/>
              <a:ext cx="2133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1936E23A-FA9B-49C2-6A13-B4C678B63766}"/>
                </a:ext>
              </a:extLst>
            </p:cNvPr>
            <p:cNvSpPr txBox="1">
              <a:spLocks noGrp="1" noRot="1" noMove="1" noResize="1" noEditPoints="1" noAdjustHandles="1" noChangeArrowheads="1" noChangeShapeType="1"/>
            </p:cNvSpPr>
            <p:nvPr/>
          </p:nvSpPr>
          <p:spPr>
            <a:xfrm>
              <a:off x="10167827" y="6628184"/>
              <a:ext cx="1575921" cy="276999"/>
            </a:xfrm>
            <a:prstGeom prst="rect">
              <a:avLst/>
            </a:prstGeom>
            <a:noFill/>
          </p:spPr>
          <p:txBody>
            <a:bodyPr wrap="square" rtlCol="0">
              <a:spAutoFit/>
            </a:bodyPr>
            <a:lstStyle/>
            <a:p>
              <a:r>
                <a:rPr lang="pt-BR" sz="1200" b="1" i="1" dirty="0">
                  <a:solidFill>
                    <a:schemeClr val="bg1"/>
                  </a:solidFill>
                  <a:latin typeface="Aharoni" panose="02010803020104030203" pitchFamily="2" charset="-79"/>
                  <a:cs typeface="Aharoni" panose="02010803020104030203" pitchFamily="2" charset="-79"/>
                </a:rPr>
                <a:t>SESI – SENAI - IEL</a:t>
              </a:r>
            </a:p>
          </p:txBody>
        </p:sp>
      </p:grpSp>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1699259" y="185020"/>
            <a:ext cx="8793481" cy="646331"/>
          </a:xfrm>
          <a:prstGeom prst="rect">
            <a:avLst/>
          </a:prstGeom>
          <a:noFill/>
        </p:spPr>
        <p:txBody>
          <a:bodyPr wrap="square" rtlCol="0">
            <a:spAutoFit/>
          </a:bodyPr>
          <a:lstStyle/>
          <a:p>
            <a:pPr algn="ctr"/>
            <a:r>
              <a:rPr lang="pt-BR" sz="3600" b="1" dirty="0">
                <a:latin typeface="Verdana" panose="020B0604030504040204" pitchFamily="34" charset="0"/>
                <a:ea typeface="Verdana" panose="020B0604030504040204" pitchFamily="34" charset="0"/>
              </a:rPr>
              <a:t>CASO DE USO</a:t>
            </a:r>
          </a:p>
        </p:txBody>
      </p:sp>
      <p:pic>
        <p:nvPicPr>
          <p:cNvPr id="8" name="Imagem 7" descr="Diagrama&#10;&#10;O conteúdo gerado por IA pode estar incorreto.">
            <a:extLst>
              <a:ext uri="{FF2B5EF4-FFF2-40B4-BE49-F238E27FC236}">
                <a16:creationId xmlns:a16="http://schemas.microsoft.com/office/drawing/2014/main" id="{5460F765-3A6D-9FE7-E02A-74720C6D77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5035" y="821650"/>
            <a:ext cx="4360392" cy="6036350"/>
          </a:xfrm>
          <a:prstGeom prst="rect">
            <a:avLst/>
          </a:prstGeom>
        </p:spPr>
      </p:pic>
    </p:spTree>
    <p:extLst>
      <p:ext uri="{BB962C8B-B14F-4D97-AF65-F5344CB8AC3E}">
        <p14:creationId xmlns:p14="http://schemas.microsoft.com/office/powerpoint/2010/main" val="275301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846312" y="187683"/>
            <a:ext cx="4688329" cy="6063198"/>
          </a:xfrm>
          <a:prstGeom prst="rect">
            <a:avLst/>
          </a:prstGeom>
          <a:noFill/>
        </p:spPr>
        <p:txBody>
          <a:bodyPr wrap="square" rtlCol="0">
            <a:spAutoFit/>
          </a:bodyPr>
          <a:lstStyle/>
          <a:p>
            <a:pPr algn="ctr"/>
            <a:r>
              <a:rPr lang="pt-BR" sz="5000" b="1" dirty="0">
                <a:latin typeface="Verdana" panose="020B0604030504040204" pitchFamily="34" charset="0"/>
                <a:ea typeface="Verdana" panose="020B0604030504040204" pitchFamily="34" charset="0"/>
              </a:rPr>
              <a:t>DIAGRAMA DE CLASSES</a:t>
            </a:r>
          </a:p>
          <a:p>
            <a:pPr algn="ctr"/>
            <a:endParaRPr lang="pt-BR" sz="5000" b="1" dirty="0">
              <a:latin typeface="Verdana" panose="020B0604030504040204" pitchFamily="34" charset="0"/>
              <a:ea typeface="Verdana" panose="020B0604030504040204" pitchFamily="34" charset="0"/>
            </a:endParaRPr>
          </a:p>
          <a:p>
            <a:pPr algn="ctr"/>
            <a:r>
              <a:rPr lang="pt-BR" sz="3400" b="0" i="0" u="none" strike="noStrike" dirty="0">
                <a:solidFill>
                  <a:srgbClr val="000000"/>
                </a:solidFill>
                <a:effectLst/>
                <a:latin typeface="Verdana" panose="020B0604030504040204" pitchFamily="34" charset="0"/>
                <a:ea typeface="Verdana" panose="020B0604030504040204" pitchFamily="34" charset="0"/>
              </a:rPr>
              <a:t>O diagrama modela um sistema de gestão com autenticação e dois níveis de acesso: </a:t>
            </a:r>
            <a:r>
              <a:rPr lang="pt-BR" sz="3400" b="1" i="0" u="none" strike="noStrike" dirty="0">
                <a:solidFill>
                  <a:srgbClr val="000000"/>
                </a:solidFill>
                <a:effectLst/>
                <a:latin typeface="Verdana" panose="020B0604030504040204" pitchFamily="34" charset="0"/>
                <a:ea typeface="Verdana" panose="020B0604030504040204" pitchFamily="34" charset="0"/>
              </a:rPr>
              <a:t>usuário comum</a:t>
            </a:r>
            <a:r>
              <a:rPr lang="pt-BR" sz="3400" b="0" i="0" u="none" strike="noStrike" dirty="0">
                <a:solidFill>
                  <a:srgbClr val="000000"/>
                </a:solidFill>
                <a:effectLst/>
                <a:latin typeface="Verdana" panose="020B0604030504040204" pitchFamily="34" charset="0"/>
                <a:ea typeface="Verdana" panose="020B0604030504040204" pitchFamily="34" charset="0"/>
              </a:rPr>
              <a:t> e </a:t>
            </a:r>
            <a:r>
              <a:rPr lang="pt-BR" sz="3400" b="1" i="0" u="none" strike="noStrike" dirty="0">
                <a:solidFill>
                  <a:srgbClr val="000000"/>
                </a:solidFill>
                <a:effectLst/>
                <a:latin typeface="Verdana" panose="020B0604030504040204" pitchFamily="34" charset="0"/>
                <a:ea typeface="Verdana" panose="020B0604030504040204" pitchFamily="34" charset="0"/>
              </a:rPr>
              <a:t>administrador</a:t>
            </a:r>
            <a:r>
              <a:rPr lang="pt-BR" sz="3400" b="0" i="0" u="none" strike="noStrike" dirty="0">
                <a:solidFill>
                  <a:srgbClr val="000000"/>
                </a:solidFill>
                <a:effectLst/>
                <a:latin typeface="Verdana" panose="020B0604030504040204" pitchFamily="34" charset="0"/>
                <a:ea typeface="Verdana" panose="020B0604030504040204" pitchFamily="34" charset="0"/>
              </a:rPr>
              <a:t>.</a:t>
            </a:r>
            <a:endParaRPr lang="pt-BR" sz="3400" b="1" dirty="0">
              <a:latin typeface="Verdana" panose="020B0604030504040204" pitchFamily="34" charset="0"/>
              <a:ea typeface="Verdana" panose="020B0604030504040204" pitchFamily="34" charset="0"/>
            </a:endParaRPr>
          </a:p>
        </p:txBody>
      </p:sp>
      <p:pic>
        <p:nvPicPr>
          <p:cNvPr id="8" name="Imagem 7" descr="Diagrama&#10;&#10;O conteúdo gerado por IA pode estar incorreto.">
            <a:extLst>
              <a:ext uri="{FF2B5EF4-FFF2-40B4-BE49-F238E27FC236}">
                <a16:creationId xmlns:a16="http://schemas.microsoft.com/office/drawing/2014/main" id="{F9A36640-1AD6-039E-6369-A28FA4F2E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3230" y="202099"/>
            <a:ext cx="4939995" cy="6465432"/>
          </a:xfrm>
          <a:prstGeom prst="rect">
            <a:avLst/>
          </a:prstGeom>
        </p:spPr>
      </p:pic>
    </p:spTree>
    <p:extLst>
      <p:ext uri="{BB962C8B-B14F-4D97-AF65-F5344CB8AC3E}">
        <p14:creationId xmlns:p14="http://schemas.microsoft.com/office/powerpoint/2010/main" val="3193949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6615780" y="2310042"/>
            <a:ext cx="4688329" cy="3416320"/>
          </a:xfrm>
          <a:prstGeom prst="rect">
            <a:avLst/>
          </a:prstGeom>
          <a:noFill/>
        </p:spPr>
        <p:txBody>
          <a:bodyPr wrap="square" rtlCol="0">
            <a:spAutoFit/>
          </a:bodyPr>
          <a:lstStyle/>
          <a:p>
            <a:pPr algn="ctr"/>
            <a:r>
              <a:rPr lang="pt-BR" sz="3600" b="0" i="0" u="none" strike="noStrike" dirty="0">
                <a:solidFill>
                  <a:srgbClr val="000000"/>
                </a:solidFill>
                <a:effectLst/>
                <a:latin typeface="Verdana" panose="020B0604030504040204" pitchFamily="34" charset="0"/>
                <a:ea typeface="Verdana" panose="020B0604030504040204" pitchFamily="34" charset="0"/>
              </a:rPr>
              <a:t>A classe </a:t>
            </a:r>
            <a:r>
              <a:rPr lang="pt-BR" sz="3600" b="1" i="0" u="none" strike="noStrike" dirty="0">
                <a:solidFill>
                  <a:srgbClr val="000000"/>
                </a:solidFill>
                <a:effectLst/>
                <a:latin typeface="Verdana" panose="020B0604030504040204" pitchFamily="34" charset="0"/>
                <a:ea typeface="Verdana" panose="020B0604030504040204" pitchFamily="34" charset="0"/>
              </a:rPr>
              <a:t>Login</a:t>
            </a:r>
            <a:r>
              <a:rPr lang="pt-BR" sz="3600" b="0" i="0" u="none" strike="noStrike" dirty="0">
                <a:solidFill>
                  <a:srgbClr val="000000"/>
                </a:solidFill>
                <a:effectLst/>
                <a:latin typeface="Verdana" panose="020B0604030504040204" pitchFamily="34" charset="0"/>
                <a:ea typeface="Verdana" panose="020B0604030504040204" pitchFamily="34" charset="0"/>
              </a:rPr>
              <a:t> é responsável pela autenticação e direciona o usuário ao menu correspondente.</a:t>
            </a:r>
            <a:endParaRPr lang="pt-BR" sz="3600" b="1" dirty="0">
              <a:latin typeface="Verdana" panose="020B0604030504040204" pitchFamily="34" charset="0"/>
              <a:ea typeface="Verdana" panose="020B0604030504040204" pitchFamily="34" charset="0"/>
            </a:endParaRPr>
          </a:p>
        </p:txBody>
      </p:sp>
      <p:pic>
        <p:nvPicPr>
          <p:cNvPr id="8" name="Imagem 7" descr="Diagrama&#10;&#10;O conteúdo gerado por IA pode estar incorreto.">
            <a:extLst>
              <a:ext uri="{FF2B5EF4-FFF2-40B4-BE49-F238E27FC236}">
                <a16:creationId xmlns:a16="http://schemas.microsoft.com/office/drawing/2014/main" id="{F9A36640-1AD6-039E-6369-A28FA4F2E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167" y="210047"/>
            <a:ext cx="4939995" cy="6465432"/>
          </a:xfrm>
          <a:prstGeom prst="rect">
            <a:avLst/>
          </a:prstGeom>
        </p:spPr>
      </p:pic>
      <p:sp>
        <p:nvSpPr>
          <p:cNvPr id="5" name="Elipse 4">
            <a:extLst>
              <a:ext uri="{FF2B5EF4-FFF2-40B4-BE49-F238E27FC236}">
                <a16:creationId xmlns:a16="http://schemas.microsoft.com/office/drawing/2014/main" id="{1E94D3A2-441C-4E37-8D56-5CEE9E18972D}"/>
              </a:ext>
            </a:extLst>
          </p:cNvPr>
          <p:cNvSpPr/>
          <p:nvPr/>
        </p:nvSpPr>
        <p:spPr>
          <a:xfrm>
            <a:off x="4165673" y="0"/>
            <a:ext cx="1168489" cy="9384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0" name="Conector: Angulado 9">
            <a:extLst>
              <a:ext uri="{FF2B5EF4-FFF2-40B4-BE49-F238E27FC236}">
                <a16:creationId xmlns:a16="http://schemas.microsoft.com/office/drawing/2014/main" id="{DADC5EB6-7077-423F-BAEC-D620886A3E9A}"/>
              </a:ext>
            </a:extLst>
          </p:cNvPr>
          <p:cNvCxnSpPr>
            <a:cxnSpLocks/>
            <a:stCxn id="5" idx="6"/>
            <a:endCxn id="2" idx="0"/>
          </p:cNvCxnSpPr>
          <p:nvPr/>
        </p:nvCxnSpPr>
        <p:spPr>
          <a:xfrm>
            <a:off x="5334162" y="469232"/>
            <a:ext cx="3625783" cy="1840810"/>
          </a:xfrm>
          <a:prstGeom prst="bentConnector2">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76390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2EA250C-B730-2CEB-9B63-8093001D4F43}"/>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1304109" y="345653"/>
            <a:ext cx="590670" cy="414236"/>
          </a:xfrm>
          <a:prstGeom prst="rect">
            <a:avLst/>
          </a:prstGeom>
        </p:spPr>
      </p:pic>
      <p:pic>
        <p:nvPicPr>
          <p:cNvPr id="4" name="Gráfico 3">
            <a:extLst>
              <a:ext uri="{FF2B5EF4-FFF2-40B4-BE49-F238E27FC236}">
                <a16:creationId xmlns:a16="http://schemas.microsoft.com/office/drawing/2014/main" id="{13C881EA-D14C-496A-470D-88F74C42C6B0}"/>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1163" y="187683"/>
            <a:ext cx="614265" cy="4244718"/>
          </a:xfrm>
          <a:prstGeom prst="rect">
            <a:avLst/>
          </a:prstGeom>
        </p:spPr>
      </p:pic>
      <p:sp>
        <p:nvSpPr>
          <p:cNvPr id="2" name="CaixaDeTexto 1">
            <a:extLst>
              <a:ext uri="{FF2B5EF4-FFF2-40B4-BE49-F238E27FC236}">
                <a16:creationId xmlns:a16="http://schemas.microsoft.com/office/drawing/2014/main" id="{ABE6C731-78CF-43DC-65CF-DE97769BB70B}"/>
              </a:ext>
            </a:extLst>
          </p:cNvPr>
          <p:cNvSpPr txBox="1"/>
          <p:nvPr/>
        </p:nvSpPr>
        <p:spPr>
          <a:xfrm>
            <a:off x="6320445" y="2310042"/>
            <a:ext cx="5278999" cy="3970318"/>
          </a:xfrm>
          <a:prstGeom prst="rect">
            <a:avLst/>
          </a:prstGeom>
          <a:noFill/>
        </p:spPr>
        <p:txBody>
          <a:bodyPr wrap="square" rtlCol="0">
            <a:spAutoFit/>
          </a:bodyPr>
          <a:lstStyle/>
          <a:p>
            <a:pPr algn="ctr"/>
            <a:r>
              <a:rPr lang="pt-BR" sz="3600" b="1" i="0" u="none" strike="noStrike" dirty="0" err="1">
                <a:solidFill>
                  <a:srgbClr val="000000"/>
                </a:solidFill>
                <a:effectLst/>
                <a:latin typeface="Verdana" panose="020B0604030504040204" pitchFamily="34" charset="0"/>
                <a:ea typeface="Verdana" panose="020B0604030504040204" pitchFamily="34" charset="0"/>
              </a:rPr>
              <a:t>Menu_usuario</a:t>
            </a:r>
            <a:r>
              <a:rPr lang="pt-BR" sz="3600" b="0" i="0" u="none" strike="noStrike" dirty="0">
                <a:solidFill>
                  <a:srgbClr val="000000"/>
                </a:solidFill>
                <a:effectLst/>
                <a:latin typeface="Verdana" panose="020B0604030504040204" pitchFamily="34" charset="0"/>
                <a:ea typeface="Verdana" panose="020B0604030504040204" pitchFamily="34" charset="0"/>
              </a:rPr>
              <a:t>: Acesso a funcionalidades básicas — realizar </a:t>
            </a:r>
            <a:r>
              <a:rPr lang="pt-BR" sz="3600" b="1" i="0" u="none" strike="noStrike" dirty="0">
                <a:solidFill>
                  <a:srgbClr val="000000"/>
                </a:solidFill>
                <a:effectLst/>
                <a:latin typeface="Verdana" panose="020B0604030504040204" pitchFamily="34" charset="0"/>
                <a:ea typeface="Verdana" panose="020B0604030504040204" pitchFamily="34" charset="0"/>
              </a:rPr>
              <a:t>Pedido</a:t>
            </a:r>
            <a:r>
              <a:rPr lang="pt-BR" sz="3600" b="0" i="0" u="none" strike="noStrike" dirty="0">
                <a:solidFill>
                  <a:srgbClr val="000000"/>
                </a:solidFill>
                <a:effectLst/>
                <a:latin typeface="Verdana" panose="020B0604030504040204" pitchFamily="34" charset="0"/>
                <a:ea typeface="Verdana" panose="020B0604030504040204" pitchFamily="34" charset="0"/>
              </a:rPr>
              <a:t>, gerenciar </a:t>
            </a:r>
            <a:r>
              <a:rPr lang="pt-BR" sz="3600" b="1" i="0" u="none" strike="noStrike" dirty="0">
                <a:solidFill>
                  <a:srgbClr val="000000"/>
                </a:solidFill>
                <a:effectLst/>
                <a:latin typeface="Verdana" panose="020B0604030504040204" pitchFamily="34" charset="0"/>
                <a:ea typeface="Verdana" panose="020B0604030504040204" pitchFamily="34" charset="0"/>
              </a:rPr>
              <a:t>Reabastecimento</a:t>
            </a:r>
            <a:r>
              <a:rPr lang="pt-BR" sz="3600" b="0" i="0" u="none" strike="noStrike" dirty="0">
                <a:solidFill>
                  <a:srgbClr val="000000"/>
                </a:solidFill>
                <a:effectLst/>
                <a:latin typeface="Verdana" panose="020B0604030504040204" pitchFamily="34" charset="0"/>
                <a:ea typeface="Verdana" panose="020B0604030504040204" pitchFamily="34" charset="0"/>
              </a:rPr>
              <a:t> e consultar o </a:t>
            </a:r>
            <a:r>
              <a:rPr lang="pt-BR" sz="3600" b="1" i="0" u="none" strike="noStrike" dirty="0">
                <a:solidFill>
                  <a:srgbClr val="000000"/>
                </a:solidFill>
                <a:effectLst/>
                <a:latin typeface="Verdana" panose="020B0604030504040204" pitchFamily="34" charset="0"/>
                <a:ea typeface="Verdana" panose="020B0604030504040204" pitchFamily="34" charset="0"/>
              </a:rPr>
              <a:t>Estoque</a:t>
            </a:r>
            <a:r>
              <a:rPr lang="pt-BR" sz="3600" b="0" i="0" u="none" strike="noStrike" dirty="0">
                <a:solidFill>
                  <a:srgbClr val="000000"/>
                </a:solidFill>
                <a:effectLst/>
                <a:latin typeface="Verdana" panose="020B0604030504040204" pitchFamily="34" charset="0"/>
                <a:ea typeface="Verdana" panose="020B0604030504040204" pitchFamily="34" charset="0"/>
              </a:rPr>
              <a:t>.</a:t>
            </a:r>
            <a:endParaRPr lang="pt-BR" sz="3600" b="1" dirty="0">
              <a:latin typeface="Verdana" panose="020B0604030504040204" pitchFamily="34" charset="0"/>
              <a:ea typeface="Verdana" panose="020B0604030504040204" pitchFamily="34" charset="0"/>
            </a:endParaRPr>
          </a:p>
        </p:txBody>
      </p:sp>
      <p:pic>
        <p:nvPicPr>
          <p:cNvPr id="8" name="Imagem 7" descr="Diagrama&#10;&#10;O conteúdo gerado por IA pode estar incorreto.">
            <a:extLst>
              <a:ext uri="{FF2B5EF4-FFF2-40B4-BE49-F238E27FC236}">
                <a16:creationId xmlns:a16="http://schemas.microsoft.com/office/drawing/2014/main" id="{F9A36640-1AD6-039E-6369-A28FA4F2E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167" y="210047"/>
            <a:ext cx="4939995" cy="6465432"/>
          </a:xfrm>
          <a:prstGeom prst="rect">
            <a:avLst/>
          </a:prstGeom>
        </p:spPr>
      </p:pic>
      <p:sp>
        <p:nvSpPr>
          <p:cNvPr id="5" name="Elipse 4">
            <a:extLst>
              <a:ext uri="{FF2B5EF4-FFF2-40B4-BE49-F238E27FC236}">
                <a16:creationId xmlns:a16="http://schemas.microsoft.com/office/drawing/2014/main" id="{1E94D3A2-441C-4E37-8D56-5CEE9E18972D}"/>
              </a:ext>
            </a:extLst>
          </p:cNvPr>
          <p:cNvSpPr/>
          <p:nvPr/>
        </p:nvSpPr>
        <p:spPr>
          <a:xfrm>
            <a:off x="4322084" y="1094874"/>
            <a:ext cx="1168489" cy="9384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0" name="Conector: Angulado 9">
            <a:extLst>
              <a:ext uri="{FF2B5EF4-FFF2-40B4-BE49-F238E27FC236}">
                <a16:creationId xmlns:a16="http://schemas.microsoft.com/office/drawing/2014/main" id="{DADC5EB6-7077-423F-BAEC-D620886A3E9A}"/>
              </a:ext>
            </a:extLst>
          </p:cNvPr>
          <p:cNvCxnSpPr>
            <a:cxnSpLocks/>
            <a:stCxn id="5" idx="6"/>
            <a:endCxn id="2" idx="0"/>
          </p:cNvCxnSpPr>
          <p:nvPr/>
        </p:nvCxnSpPr>
        <p:spPr>
          <a:xfrm>
            <a:off x="5490573" y="1564106"/>
            <a:ext cx="3469372" cy="745936"/>
          </a:xfrm>
          <a:prstGeom prst="bentConnector2">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Elipse 10">
            <a:extLst>
              <a:ext uri="{FF2B5EF4-FFF2-40B4-BE49-F238E27FC236}">
                <a16:creationId xmlns:a16="http://schemas.microsoft.com/office/drawing/2014/main" id="{C7FEA05D-EF81-4991-9C7C-B345725596CF}"/>
              </a:ext>
            </a:extLst>
          </p:cNvPr>
          <p:cNvSpPr/>
          <p:nvPr/>
        </p:nvSpPr>
        <p:spPr>
          <a:xfrm>
            <a:off x="4322084" y="2779274"/>
            <a:ext cx="1168489" cy="9384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3" name="Conector: Angulado 12">
            <a:extLst>
              <a:ext uri="{FF2B5EF4-FFF2-40B4-BE49-F238E27FC236}">
                <a16:creationId xmlns:a16="http://schemas.microsoft.com/office/drawing/2014/main" id="{8C1EB820-1C69-4BB8-B647-16A5B5F76666}"/>
              </a:ext>
            </a:extLst>
          </p:cNvPr>
          <p:cNvCxnSpPr>
            <a:stCxn id="11" idx="6"/>
            <a:endCxn id="2" idx="1"/>
          </p:cNvCxnSpPr>
          <p:nvPr/>
        </p:nvCxnSpPr>
        <p:spPr>
          <a:xfrm>
            <a:off x="5490573" y="3248506"/>
            <a:ext cx="829872" cy="1046695"/>
          </a:xfrm>
          <a:prstGeom prst="bentConnector3">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015B27EF-4276-4E50-842C-3A6E4549D930}"/>
              </a:ext>
            </a:extLst>
          </p:cNvPr>
          <p:cNvSpPr/>
          <p:nvPr/>
        </p:nvSpPr>
        <p:spPr>
          <a:xfrm>
            <a:off x="3284621" y="2779273"/>
            <a:ext cx="1263316" cy="9384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5" name="Conector: Angulado 14">
            <a:extLst>
              <a:ext uri="{FF2B5EF4-FFF2-40B4-BE49-F238E27FC236}">
                <a16:creationId xmlns:a16="http://schemas.microsoft.com/office/drawing/2014/main" id="{C335A43C-E697-4A44-915D-78D80EA3FC39}"/>
              </a:ext>
            </a:extLst>
          </p:cNvPr>
          <p:cNvCxnSpPr>
            <a:cxnSpLocks/>
            <a:stCxn id="14" idx="4"/>
            <a:endCxn id="2" idx="1"/>
          </p:cNvCxnSpPr>
          <p:nvPr/>
        </p:nvCxnSpPr>
        <p:spPr>
          <a:xfrm rot="16200000" flipH="1">
            <a:off x="4829630" y="2804385"/>
            <a:ext cx="577465" cy="2404166"/>
          </a:xfrm>
          <a:prstGeom prst="bent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A0401C5E-396C-43D1-87D4-513491C293F4}"/>
              </a:ext>
            </a:extLst>
          </p:cNvPr>
          <p:cNvSpPr/>
          <p:nvPr/>
        </p:nvSpPr>
        <p:spPr>
          <a:xfrm>
            <a:off x="2165684" y="4432401"/>
            <a:ext cx="1118937" cy="9384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9" name="Conector: Angulado 18">
            <a:extLst>
              <a:ext uri="{FF2B5EF4-FFF2-40B4-BE49-F238E27FC236}">
                <a16:creationId xmlns:a16="http://schemas.microsoft.com/office/drawing/2014/main" id="{C5835872-EA65-46CD-86F9-E408136CF497}"/>
              </a:ext>
            </a:extLst>
          </p:cNvPr>
          <p:cNvCxnSpPr>
            <a:cxnSpLocks/>
            <a:stCxn id="18" idx="6"/>
            <a:endCxn id="2" idx="1"/>
          </p:cNvCxnSpPr>
          <p:nvPr/>
        </p:nvCxnSpPr>
        <p:spPr>
          <a:xfrm flipV="1">
            <a:off x="3284621" y="4295201"/>
            <a:ext cx="3035824" cy="606432"/>
          </a:xfrm>
          <a:prstGeom prst="bentConnector3">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26832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f5f2b4c-ceff-48b8-acfd-b6c7cb4e26ae" xsi:nil="true"/>
    <lcf76f155ced4ddcb4097134ff3c332f xmlns="230e2427-5d80-4bd2-a9ba-53805cfde8a4">
      <Terms xmlns="http://schemas.microsoft.com/office/infopath/2007/PartnerControls"/>
    </lcf76f155ced4ddcb4097134ff3c332f>
    <SharedWithUsers xmlns="cf5f2b4c-ceff-48b8-acfd-b6c7cb4e26ae">
      <UserInfo>
        <DisplayName>Marcos Paulo Carvalho De Oliveira</DisplayName>
        <AccountId>9264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3014CAD5C0D95047AD87A6CEF9A0ED6F" ma:contentTypeVersion="11" ma:contentTypeDescription="Crie um novo documento." ma:contentTypeScope="" ma:versionID="0eaeb304f0019e33f865282dd94b7faa">
  <xsd:schema xmlns:xsd="http://www.w3.org/2001/XMLSchema" xmlns:xs="http://www.w3.org/2001/XMLSchema" xmlns:p="http://schemas.microsoft.com/office/2006/metadata/properties" xmlns:ns2="230e2427-5d80-4bd2-a9ba-53805cfde8a4" xmlns:ns3="cf5f2b4c-ceff-48b8-acfd-b6c7cb4e26ae" targetNamespace="http://schemas.microsoft.com/office/2006/metadata/properties" ma:root="true" ma:fieldsID="9583cfaf6218e9ef312e531a09f9933a" ns2:_="" ns3:_="">
    <xsd:import namespace="230e2427-5d80-4bd2-a9ba-53805cfde8a4"/>
    <xsd:import namespace="cf5f2b4c-ceff-48b8-acfd-b6c7cb4e26a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2427-5d80-4bd2-a9ba-53805cfde8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Marcações de imagem" ma:readOnly="false" ma:fieldId="{5cf76f15-5ced-4ddc-b409-7134ff3c332f}" ma:taxonomyMulti="true" ma:sspId="184c8c62-af11-4a97-95e1-881613c3960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f5f2b4c-ceff-48b8-acfd-b6c7cb4e26ae" elementFormDefault="qualified">
    <xsd:import namespace="http://schemas.microsoft.com/office/2006/documentManagement/types"/>
    <xsd:import namespace="http://schemas.microsoft.com/office/infopath/2007/PartnerControls"/>
    <xsd:element name="SharedWithUsers" ma:index="10" nillable="true" ma:displayName="Compartilhado com"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TaxCatchAll" ma:index="18" nillable="true" ma:displayName="Coluna Global de Taxonomia" ma:hidden="true" ma:list="{1a311de7-e6e4-47ae-b214-720c4e04d295}" ma:internalName="TaxCatchAll" ma:showField="CatchAllData" ma:web="cf5f2b4c-ceff-48b8-acfd-b6c7cb4e26a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4C6406-39F0-4F36-B3D7-F12E598C1962}">
  <ds:schemaRefs>
    <ds:schemaRef ds:uri="http://schemas.microsoft.com/sharepoint/v3/contenttype/forms"/>
  </ds:schemaRefs>
</ds:datastoreItem>
</file>

<file path=customXml/itemProps2.xml><?xml version="1.0" encoding="utf-8"?>
<ds:datastoreItem xmlns:ds="http://schemas.openxmlformats.org/officeDocument/2006/customXml" ds:itemID="{925A2D76-B89D-43D9-81CC-F73DB603259F}">
  <ds:schemaRefs>
    <ds:schemaRef ds:uri="http://schemas.microsoft.com/office/infopath/2007/PartnerControls"/>
    <ds:schemaRef ds:uri="http://purl.org/dc/elements/1.1/"/>
    <ds:schemaRef ds:uri="http://purl.org/dc/terms/"/>
    <ds:schemaRef ds:uri="http://www.w3.org/XML/1998/namespace"/>
    <ds:schemaRef ds:uri="230e2427-5d80-4bd2-a9ba-53805cfde8a4"/>
    <ds:schemaRef ds:uri="http://schemas.microsoft.com/office/2006/documentManagement/types"/>
    <ds:schemaRef ds:uri="http://purl.org/dc/dcmitype/"/>
    <ds:schemaRef ds:uri="http://schemas.openxmlformats.org/package/2006/metadata/core-properties"/>
    <ds:schemaRef ds:uri="cf5f2b4c-ceff-48b8-acfd-b6c7cb4e26ae"/>
    <ds:schemaRef ds:uri="http://schemas.microsoft.com/office/2006/metadata/properties"/>
  </ds:schemaRefs>
</ds:datastoreItem>
</file>

<file path=customXml/itemProps3.xml><?xml version="1.0" encoding="utf-8"?>
<ds:datastoreItem xmlns:ds="http://schemas.openxmlformats.org/officeDocument/2006/customXml" ds:itemID="{CDCD03E9-41C4-42C6-A5E8-47AC9D6E1F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2427-5d80-4bd2-a9ba-53805cfde8a4"/>
    <ds:schemaRef ds:uri="cf5f2b4c-ceff-48b8-acfd-b6c7cb4e26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5941</TotalTime>
  <Words>775</Words>
  <Application>Microsoft Office PowerPoint</Application>
  <PresentationFormat>Widescreen</PresentationFormat>
  <Paragraphs>164</Paragraphs>
  <Slides>19</Slides>
  <Notes>6</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19</vt:i4>
      </vt:variant>
    </vt:vector>
  </HeadingPairs>
  <TitlesOfParts>
    <vt:vector size="28" baseType="lpstr">
      <vt:lpstr>Calibri</vt:lpstr>
      <vt:lpstr>Branding Black</vt:lpstr>
      <vt:lpstr>Aharoni</vt:lpstr>
      <vt:lpstr>Arial Black</vt:lpstr>
      <vt:lpstr>Calibri Light</vt:lpstr>
      <vt:lpstr>Verdana</vt:lpstr>
      <vt:lpstr>Aptos Narrow</vt:lpstr>
      <vt:lpstr>Arial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Senai</dc:title>
  <dc:creator>Sergio Luiz Da Silveira</dc:creator>
  <cp:lastModifiedBy>KAIO GOMES DO NASCIMENTO MAZZA</cp:lastModifiedBy>
  <cp:revision>282</cp:revision>
  <dcterms:created xsi:type="dcterms:W3CDTF">2022-03-17T13:16:59Z</dcterms:created>
  <dcterms:modified xsi:type="dcterms:W3CDTF">2025-05-23T23:42:40Z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0x0101003014CAD5C0D95047AD87A6CEF9A0ED6F</vt:lpwstr>
  </property>
  <property fmtid="{D5CDD505-2E9C-101B-9397-08002B2CF9AE}" pid="3" name="MediaServiceImageTags">
    <vt:lpwstr/>
  </property>
</Properties>
</file>